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4015" r:id="rId1"/>
  </p:sldMasterIdLst>
  <p:notesMasterIdLst>
    <p:notesMasterId r:id="rId14"/>
  </p:notesMasterIdLst>
  <p:sldIdLst>
    <p:sldId id="270" r:id="rId2"/>
    <p:sldId id="271" r:id="rId3"/>
    <p:sldId id="272" r:id="rId4"/>
    <p:sldId id="279" r:id="rId5"/>
    <p:sldId id="262" r:id="rId6"/>
    <p:sldId id="277" r:id="rId7"/>
    <p:sldId id="276" r:id="rId8"/>
    <p:sldId id="273" r:id="rId9"/>
    <p:sldId id="286" r:id="rId10"/>
    <p:sldId id="284" r:id="rId11"/>
    <p:sldId id="285" r:id="rId12"/>
    <p:sldId id="266" r:id="rId13"/>
  </p:sldIdLst>
  <p:sldSz cx="18288000" cy="13716000"/>
  <p:notesSz cx="6858000" cy="9144000"/>
  <p:embeddedFontLst>
    <p:embeddedFont>
      <p:font typeface="Gill Sans MT" panose="020B0502020104020203" pitchFamily="34" charset="77"/>
      <p:regular r:id="rId15"/>
      <p:bold r:id="rId16"/>
      <p:italic r:id="rId17"/>
      <p:boldItalic r:id="rId18"/>
    </p:embeddedFont>
    <p:embeddedFont>
      <p:font typeface="Helvetica Neue" panose="02000503000000020004" pitchFamily="2" charset="0"/>
      <p:regular r:id="rId19"/>
      <p:bold r:id="rId20"/>
      <p:italic r:id="rId21"/>
      <p:boldItalic r:id="rId22"/>
    </p:embeddedFont>
    <p:embeddedFont>
      <p:font typeface="Helvetica Neue Light" panose="02000403000000020004" pitchFamily="2" charset="0"/>
      <p:regular r:id="rId23"/>
      <p:bold r:id="rId24"/>
      <p:italic r:id="rId25"/>
      <p:boldItalic r:id="rId26"/>
    </p:embeddedFont>
    <p:embeddedFont>
      <p:font typeface="Karla" panose="020B0004030503030003" pitchFamily="34" charset="77"/>
      <p:regular r:id="rId27"/>
      <p:bold r:id="rId28"/>
      <p:italic r:id="rId29"/>
      <p:boldItalic r:id="rId30"/>
    </p:embeddedFont>
    <p:embeddedFont>
      <p:font typeface="Lora" pitchFamily="2" charset="77"/>
      <p:regular r:id="rId31"/>
      <p:bold r:id="rId32"/>
      <p:italic r:id="rId33"/>
      <p:boldItalic r:id="rId34"/>
    </p:embeddedFont>
    <p:embeddedFont>
      <p:font typeface="Lucida Bright" panose="02040602050505020304" pitchFamily="18" charset="77"/>
      <p:regular r:id="rId35"/>
      <p:bold r:id="rId36"/>
      <p:italic r:id="rId37"/>
      <p:boldItalic r:id="rId38"/>
    </p:embeddedFont>
    <p:embeddedFont>
      <p:font typeface="Montserrat" pitchFamily="2" charset="77"/>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32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37"/>
    <p:restoredTop sz="95337"/>
  </p:normalViewPr>
  <p:slideViewPr>
    <p:cSldViewPr snapToGrid="0" snapToObjects="1">
      <p:cViewPr varScale="1">
        <p:scale>
          <a:sx n="45" d="100"/>
          <a:sy n="45" d="100"/>
        </p:scale>
        <p:origin x="1464" y="208"/>
      </p:cViewPr>
      <p:guideLst>
        <p:guide orient="horz" pos="4320"/>
        <p:guide pos="57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font" Target="fonts/font2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2.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font" Target="fonts/font2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 Id="rId46" Type="http://schemas.openxmlformats.org/officeDocument/2006/relationships/tableStyles" Target="tableStyles.xml"/><Relationship Id="rId20" Type="http://schemas.openxmlformats.org/officeDocument/2006/relationships/font" Target="fonts/font6.fntdata"/><Relationship Id="rId41"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9602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3720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76" name="Google Shape;176;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502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0" name="Google Shape;140;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465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3209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422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04480" y="4773488"/>
            <a:ext cx="13879040" cy="3291840"/>
          </a:xfrm>
          <a:solidFill>
            <a:srgbClr val="FFFFFF"/>
          </a:solidFill>
          <a:ln w="38100">
            <a:solidFill>
              <a:srgbClr val="404040"/>
            </a:solidFill>
          </a:ln>
        </p:spPr>
        <p:txBody>
          <a:bodyPr lIns="274320" rIns="274320" anchor="ctr" anchorCtr="1">
            <a:normAutofit/>
          </a:bodyPr>
          <a:lstStyle>
            <a:lvl1pPr algn="ctr">
              <a:defRPr sz="70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4042793" y="8705088"/>
            <a:ext cx="10202418" cy="2479788"/>
          </a:xfrm>
          <a:noFill/>
        </p:spPr>
        <p:txBody>
          <a:bodyPr>
            <a:normAutofit/>
          </a:bodyPr>
          <a:lstStyle>
            <a:lvl1pPr marL="0" indent="0" algn="ctr">
              <a:buNone/>
              <a:defRPr sz="3800">
                <a:solidFill>
                  <a:schemeClr val="tx1">
                    <a:lumMod val="75000"/>
                    <a:lumOff val="25000"/>
                  </a:schemeClr>
                </a:solidFill>
              </a:defRPr>
            </a:lvl1pPr>
            <a:lvl2pPr marL="914400" indent="0" algn="ctr">
              <a:buNone/>
              <a:defRPr sz="38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24AF3E9B-0DBF-1642-B6F9-05D2929FFD5C}" type="datetimeFigureOut">
              <a:rPr lang="en-US" smtClean="0"/>
              <a:t>3/17/21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000000-1234-1234-1234-123412341234}" type="slidenum">
              <a:rPr lang="en-US" smtClean="0"/>
              <a:pPr/>
              <a:t>‹#›</a:t>
            </a:fld>
            <a:endParaRPr lang="en-US" sz="1050">
              <a:latin typeface="Arial"/>
              <a:ea typeface="Arial"/>
              <a:cs typeface="Arial"/>
              <a:sym typeface="Arial"/>
            </a:endParaRPr>
          </a:p>
        </p:txBody>
      </p:sp>
    </p:spTree>
    <p:extLst>
      <p:ext uri="{BB962C8B-B14F-4D97-AF65-F5344CB8AC3E}">
        <p14:creationId xmlns:p14="http://schemas.microsoft.com/office/powerpoint/2010/main" val="1039612160"/>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AF3E9B-0DBF-1642-B6F9-05D2929FFD5C}" type="datetimeFigureOut">
              <a:rPr lang="en-US" smtClean="0"/>
              <a:t>3/17/21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000000-1234-1234-1234-123412341234}" type="slidenum">
              <a:rPr lang="en-US" smtClean="0"/>
              <a:pPr/>
              <a:t>‹#›</a:t>
            </a:fld>
            <a:endParaRPr lang="en-US" sz="1050">
              <a:latin typeface="Arial"/>
              <a:ea typeface="Arial"/>
              <a:cs typeface="Arial"/>
              <a:sym typeface="Arial"/>
            </a:endParaRPr>
          </a:p>
        </p:txBody>
      </p:sp>
    </p:spTree>
    <p:extLst>
      <p:ext uri="{BB962C8B-B14F-4D97-AF65-F5344CB8AC3E}">
        <p14:creationId xmlns:p14="http://schemas.microsoft.com/office/powerpoint/2010/main" val="72799513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979668" y="1874520"/>
            <a:ext cx="2107932" cy="99669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212092" y="1874520"/>
            <a:ext cx="9432348" cy="996696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AF3E9B-0DBF-1642-B6F9-05D2929FFD5C}" type="datetimeFigureOut">
              <a:rPr lang="en-US" smtClean="0"/>
              <a:t>3/17/21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000000-1234-1234-1234-123412341234}" type="slidenum">
              <a:rPr lang="en-US" smtClean="0"/>
              <a:pPr/>
              <a:t>‹#›</a:t>
            </a:fld>
            <a:endParaRPr lang="en-US" sz="1050">
              <a:latin typeface="Arial"/>
              <a:ea typeface="Arial"/>
              <a:cs typeface="Arial"/>
              <a:sym typeface="Arial"/>
            </a:endParaRPr>
          </a:p>
        </p:txBody>
      </p:sp>
    </p:spTree>
    <p:extLst>
      <p:ext uri="{BB962C8B-B14F-4D97-AF65-F5344CB8AC3E}">
        <p14:creationId xmlns:p14="http://schemas.microsoft.com/office/powerpoint/2010/main" val="46600488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sic 1" type="tx">
  <p:cSld name="*Basic 1">
    <p:spTree>
      <p:nvGrpSpPr>
        <p:cNvPr id="1" name="Shape 9"/>
        <p:cNvGrpSpPr/>
        <p:nvPr/>
      </p:nvGrpSpPr>
      <p:grpSpPr>
        <a:xfrm>
          <a:off x="0" y="0"/>
          <a:ext cx="0" cy="0"/>
          <a:chOff x="0" y="0"/>
          <a:chExt cx="0" cy="0"/>
        </a:xfrm>
      </p:grpSpPr>
      <p:sp>
        <p:nvSpPr>
          <p:cNvPr id="12" name="Google Shape;12;p2"/>
          <p:cNvSpPr txBox="1">
            <a:spLocks noGrp="1"/>
          </p:cNvSpPr>
          <p:nvPr>
            <p:ph type="title"/>
          </p:nvPr>
        </p:nvSpPr>
        <p:spPr>
          <a:xfrm>
            <a:off x="1079897" y="1371502"/>
            <a:ext cx="14254126" cy="5486499"/>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1C1D21"/>
              </a:buClr>
              <a:buSzPts val="7000"/>
              <a:buFont typeface="Lora"/>
              <a:buNone/>
              <a:defRPr sz="5250">
                <a:solidFill>
                  <a:srgbClr val="1C1D21"/>
                </a:solidFill>
                <a:latin typeface="Lora"/>
                <a:ea typeface="Lora"/>
                <a:cs typeface="Lora"/>
                <a:sym typeface="Lora"/>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3" name="Google Shape;13;p2"/>
          <p:cNvSpPr txBox="1">
            <a:spLocks noGrp="1"/>
          </p:cNvSpPr>
          <p:nvPr>
            <p:ph type="body" idx="1"/>
          </p:nvPr>
        </p:nvSpPr>
        <p:spPr>
          <a:xfrm>
            <a:off x="1079897" y="6858001"/>
            <a:ext cx="14254126" cy="5480547"/>
          </a:xfrm>
          <a:prstGeom prst="rect">
            <a:avLst/>
          </a:prstGeom>
          <a:noFill/>
          <a:ln>
            <a:noFill/>
          </a:ln>
        </p:spPr>
        <p:txBody>
          <a:bodyPr spcFirstLastPara="1" wrap="square" lIns="50800" tIns="50800" rIns="50800" bIns="50800" anchor="t" anchorCtr="0">
            <a:noAutofit/>
          </a:bodyPr>
          <a:lstStyle>
            <a:lvl1pPr marL="342900" lvl="0" indent="-171450" algn="l">
              <a:lnSpc>
                <a:spcPct val="150000"/>
              </a:lnSpc>
              <a:spcBef>
                <a:spcPts val="0"/>
              </a:spcBef>
              <a:spcAft>
                <a:spcPts val="0"/>
              </a:spcAft>
              <a:buClr>
                <a:srgbClr val="4E5461"/>
              </a:buClr>
              <a:buSzPts val="2600"/>
              <a:buFont typeface="Karla"/>
              <a:buNone/>
              <a:defRPr sz="1950">
                <a:solidFill>
                  <a:srgbClr val="4E5461"/>
                </a:solidFill>
                <a:latin typeface="Karla"/>
                <a:ea typeface="Karla"/>
                <a:cs typeface="Karla"/>
                <a:sym typeface="Karla"/>
              </a:defRPr>
            </a:lvl1pPr>
            <a:lvl2pPr marL="685800" lvl="1" indent="-171450" algn="l">
              <a:lnSpc>
                <a:spcPct val="150000"/>
              </a:lnSpc>
              <a:spcBef>
                <a:spcPts val="0"/>
              </a:spcBef>
              <a:spcAft>
                <a:spcPts val="0"/>
              </a:spcAft>
              <a:buClr>
                <a:srgbClr val="4E5461"/>
              </a:buClr>
              <a:buSzPts val="2600"/>
              <a:buFont typeface="Karla"/>
              <a:buNone/>
              <a:defRPr sz="1950">
                <a:solidFill>
                  <a:srgbClr val="4E5461"/>
                </a:solidFill>
                <a:latin typeface="Karla"/>
                <a:ea typeface="Karla"/>
                <a:cs typeface="Karla"/>
                <a:sym typeface="Karla"/>
              </a:defRPr>
            </a:lvl2pPr>
            <a:lvl3pPr marL="1028700" lvl="2" indent="-171450" algn="l">
              <a:lnSpc>
                <a:spcPct val="150000"/>
              </a:lnSpc>
              <a:spcBef>
                <a:spcPts val="0"/>
              </a:spcBef>
              <a:spcAft>
                <a:spcPts val="0"/>
              </a:spcAft>
              <a:buClr>
                <a:srgbClr val="4E5461"/>
              </a:buClr>
              <a:buSzPts val="2600"/>
              <a:buFont typeface="Karla"/>
              <a:buNone/>
              <a:defRPr sz="1950">
                <a:solidFill>
                  <a:srgbClr val="4E5461"/>
                </a:solidFill>
                <a:latin typeface="Karla"/>
                <a:ea typeface="Karla"/>
                <a:cs typeface="Karla"/>
                <a:sym typeface="Karla"/>
              </a:defRPr>
            </a:lvl3pPr>
            <a:lvl4pPr marL="1371600" lvl="3" indent="-171450" algn="l">
              <a:lnSpc>
                <a:spcPct val="150000"/>
              </a:lnSpc>
              <a:spcBef>
                <a:spcPts val="0"/>
              </a:spcBef>
              <a:spcAft>
                <a:spcPts val="0"/>
              </a:spcAft>
              <a:buClr>
                <a:srgbClr val="4E5461"/>
              </a:buClr>
              <a:buSzPts val="2600"/>
              <a:buFont typeface="Karla"/>
              <a:buNone/>
              <a:defRPr sz="1950">
                <a:solidFill>
                  <a:srgbClr val="4E5461"/>
                </a:solidFill>
                <a:latin typeface="Karla"/>
                <a:ea typeface="Karla"/>
                <a:cs typeface="Karla"/>
                <a:sym typeface="Karla"/>
              </a:defRPr>
            </a:lvl4pPr>
            <a:lvl5pPr marL="1714500" lvl="4" indent="-171450" algn="l">
              <a:lnSpc>
                <a:spcPct val="150000"/>
              </a:lnSpc>
              <a:spcBef>
                <a:spcPts val="0"/>
              </a:spcBef>
              <a:spcAft>
                <a:spcPts val="0"/>
              </a:spcAft>
              <a:buClr>
                <a:srgbClr val="4E5461"/>
              </a:buClr>
              <a:buSzPts val="2600"/>
              <a:buFont typeface="Karla"/>
              <a:buNone/>
              <a:defRPr sz="1950">
                <a:solidFill>
                  <a:srgbClr val="4E5461"/>
                </a:solidFill>
                <a:latin typeface="Karla"/>
                <a:ea typeface="Karla"/>
                <a:cs typeface="Karla"/>
                <a:sym typeface="Karla"/>
              </a:defRPr>
            </a:lvl5pPr>
            <a:lvl6pPr marL="2057400" lvl="5" indent="-278606" algn="l">
              <a:lnSpc>
                <a:spcPct val="100000"/>
              </a:lnSpc>
              <a:spcBef>
                <a:spcPts val="4425"/>
              </a:spcBef>
              <a:spcAft>
                <a:spcPts val="0"/>
              </a:spcAft>
              <a:buClr>
                <a:srgbClr val="000000"/>
              </a:buClr>
              <a:buSzPts val="2250"/>
              <a:buChar char="•"/>
              <a:defRPr/>
            </a:lvl6pPr>
            <a:lvl7pPr marL="2400300" lvl="6" indent="-278606" algn="l">
              <a:lnSpc>
                <a:spcPct val="100000"/>
              </a:lnSpc>
              <a:spcBef>
                <a:spcPts val="4425"/>
              </a:spcBef>
              <a:spcAft>
                <a:spcPts val="0"/>
              </a:spcAft>
              <a:buClr>
                <a:srgbClr val="000000"/>
              </a:buClr>
              <a:buSzPts val="2250"/>
              <a:buChar char="•"/>
              <a:defRPr/>
            </a:lvl7pPr>
            <a:lvl8pPr marL="2743200" lvl="7" indent="-278606" algn="l">
              <a:lnSpc>
                <a:spcPct val="100000"/>
              </a:lnSpc>
              <a:spcBef>
                <a:spcPts val="4425"/>
              </a:spcBef>
              <a:spcAft>
                <a:spcPts val="0"/>
              </a:spcAft>
              <a:buClr>
                <a:srgbClr val="000000"/>
              </a:buClr>
              <a:buSzPts val="2250"/>
              <a:buChar char="•"/>
              <a:defRPr/>
            </a:lvl8pPr>
            <a:lvl9pPr marL="3086100" lvl="8" indent="-278606" algn="l">
              <a:lnSpc>
                <a:spcPct val="100000"/>
              </a:lnSpc>
              <a:spcBef>
                <a:spcPts val="4425"/>
              </a:spcBef>
              <a:spcAft>
                <a:spcPts val="0"/>
              </a:spcAft>
              <a:buClr>
                <a:srgbClr val="000000"/>
              </a:buClr>
              <a:buSzPts val="2250"/>
              <a:buChar char="•"/>
              <a:defRPr/>
            </a:lvl9pPr>
          </a:lstStyle>
          <a:p>
            <a:endParaRPr/>
          </a:p>
        </p:txBody>
      </p:sp>
      <p:sp>
        <p:nvSpPr>
          <p:cNvPr id="14" name="Google Shape;14;p2"/>
          <p:cNvSpPr txBox="1">
            <a:spLocks noGrp="1"/>
          </p:cNvSpPr>
          <p:nvPr>
            <p:ph type="sldNum" idx="12"/>
          </p:nvPr>
        </p:nvSpPr>
        <p:spPr>
          <a:xfrm>
            <a:off x="16000735" y="927001"/>
            <a:ext cx="427724" cy="444501"/>
          </a:xfrm>
          <a:prstGeom prst="rect">
            <a:avLst/>
          </a:prstGeom>
          <a:noFill/>
          <a:ln>
            <a:noFill/>
          </a:ln>
        </p:spPr>
        <p:txBody>
          <a:bodyPr spcFirstLastPara="1" wrap="square" lIns="50800" tIns="50800" rIns="50800" bIns="50800" anchor="t" anchorCtr="0">
            <a:noAutofit/>
          </a:bodyPr>
          <a:lstStyle>
            <a:lvl1pPr marL="0" marR="0" lvl="0" indent="0" algn="r">
              <a:lnSpc>
                <a:spcPct val="150000"/>
              </a:lnSpc>
              <a:spcBef>
                <a:spcPts val="0"/>
              </a:spcBef>
              <a:spcAft>
                <a:spcPts val="0"/>
              </a:spcAft>
              <a:buClr>
                <a:srgbClr val="9C9790"/>
              </a:buClr>
              <a:buSzPts val="2200"/>
              <a:buFont typeface="Montserrat"/>
              <a:buNone/>
              <a:defRPr sz="1650" b="1" i="0" u="none" strike="noStrike" cap="none">
                <a:solidFill>
                  <a:srgbClr val="9C9790"/>
                </a:solidFill>
                <a:latin typeface="Montserrat"/>
                <a:ea typeface="Montserrat"/>
                <a:cs typeface="Montserrat"/>
                <a:sym typeface="Montserrat"/>
              </a:defRPr>
            </a:lvl1pPr>
            <a:lvl2pPr marL="0" marR="0" lvl="1" indent="0" algn="r">
              <a:lnSpc>
                <a:spcPct val="150000"/>
              </a:lnSpc>
              <a:spcBef>
                <a:spcPts val="0"/>
              </a:spcBef>
              <a:spcAft>
                <a:spcPts val="0"/>
              </a:spcAft>
              <a:buClr>
                <a:srgbClr val="9C9790"/>
              </a:buClr>
              <a:buSzPts val="2200"/>
              <a:buFont typeface="Montserrat"/>
              <a:buNone/>
              <a:defRPr sz="1650" b="1" i="0" u="none" strike="noStrike" cap="none">
                <a:solidFill>
                  <a:srgbClr val="9C9790"/>
                </a:solidFill>
                <a:latin typeface="Montserrat"/>
                <a:ea typeface="Montserrat"/>
                <a:cs typeface="Montserrat"/>
                <a:sym typeface="Montserrat"/>
              </a:defRPr>
            </a:lvl2pPr>
            <a:lvl3pPr marL="0" marR="0" lvl="2" indent="0" algn="r">
              <a:lnSpc>
                <a:spcPct val="150000"/>
              </a:lnSpc>
              <a:spcBef>
                <a:spcPts val="0"/>
              </a:spcBef>
              <a:spcAft>
                <a:spcPts val="0"/>
              </a:spcAft>
              <a:buClr>
                <a:srgbClr val="9C9790"/>
              </a:buClr>
              <a:buSzPts val="2200"/>
              <a:buFont typeface="Montserrat"/>
              <a:buNone/>
              <a:defRPr sz="1650" b="1" i="0" u="none" strike="noStrike" cap="none">
                <a:solidFill>
                  <a:srgbClr val="9C9790"/>
                </a:solidFill>
                <a:latin typeface="Montserrat"/>
                <a:ea typeface="Montserrat"/>
                <a:cs typeface="Montserrat"/>
                <a:sym typeface="Montserrat"/>
              </a:defRPr>
            </a:lvl3pPr>
            <a:lvl4pPr marL="0" marR="0" lvl="3" indent="0" algn="r">
              <a:lnSpc>
                <a:spcPct val="150000"/>
              </a:lnSpc>
              <a:spcBef>
                <a:spcPts val="0"/>
              </a:spcBef>
              <a:spcAft>
                <a:spcPts val="0"/>
              </a:spcAft>
              <a:buClr>
                <a:srgbClr val="9C9790"/>
              </a:buClr>
              <a:buSzPts val="2200"/>
              <a:buFont typeface="Montserrat"/>
              <a:buNone/>
              <a:defRPr sz="1650" b="1" i="0" u="none" strike="noStrike" cap="none">
                <a:solidFill>
                  <a:srgbClr val="9C9790"/>
                </a:solidFill>
                <a:latin typeface="Montserrat"/>
                <a:ea typeface="Montserrat"/>
                <a:cs typeface="Montserrat"/>
                <a:sym typeface="Montserrat"/>
              </a:defRPr>
            </a:lvl4pPr>
            <a:lvl5pPr marL="0" marR="0" lvl="4" indent="0" algn="r">
              <a:lnSpc>
                <a:spcPct val="150000"/>
              </a:lnSpc>
              <a:spcBef>
                <a:spcPts val="0"/>
              </a:spcBef>
              <a:spcAft>
                <a:spcPts val="0"/>
              </a:spcAft>
              <a:buClr>
                <a:srgbClr val="9C9790"/>
              </a:buClr>
              <a:buSzPts val="2200"/>
              <a:buFont typeface="Montserrat"/>
              <a:buNone/>
              <a:defRPr sz="1650" b="1" i="0" u="none" strike="noStrike" cap="none">
                <a:solidFill>
                  <a:srgbClr val="9C9790"/>
                </a:solidFill>
                <a:latin typeface="Montserrat"/>
                <a:ea typeface="Montserrat"/>
                <a:cs typeface="Montserrat"/>
                <a:sym typeface="Montserrat"/>
              </a:defRPr>
            </a:lvl5pPr>
            <a:lvl6pPr marL="0" marR="0" lvl="5" indent="0" algn="r">
              <a:lnSpc>
                <a:spcPct val="150000"/>
              </a:lnSpc>
              <a:spcBef>
                <a:spcPts val="0"/>
              </a:spcBef>
              <a:spcAft>
                <a:spcPts val="0"/>
              </a:spcAft>
              <a:buClr>
                <a:srgbClr val="9C9790"/>
              </a:buClr>
              <a:buSzPts val="2200"/>
              <a:buFont typeface="Montserrat"/>
              <a:buNone/>
              <a:defRPr sz="1650" b="1" i="0" u="none" strike="noStrike" cap="none">
                <a:solidFill>
                  <a:srgbClr val="9C9790"/>
                </a:solidFill>
                <a:latin typeface="Montserrat"/>
                <a:ea typeface="Montserrat"/>
                <a:cs typeface="Montserrat"/>
                <a:sym typeface="Montserrat"/>
              </a:defRPr>
            </a:lvl6pPr>
            <a:lvl7pPr marL="0" marR="0" lvl="6" indent="0" algn="r">
              <a:lnSpc>
                <a:spcPct val="150000"/>
              </a:lnSpc>
              <a:spcBef>
                <a:spcPts val="0"/>
              </a:spcBef>
              <a:spcAft>
                <a:spcPts val="0"/>
              </a:spcAft>
              <a:buClr>
                <a:srgbClr val="9C9790"/>
              </a:buClr>
              <a:buSzPts val="2200"/>
              <a:buFont typeface="Montserrat"/>
              <a:buNone/>
              <a:defRPr sz="1650" b="1" i="0" u="none" strike="noStrike" cap="none">
                <a:solidFill>
                  <a:srgbClr val="9C9790"/>
                </a:solidFill>
                <a:latin typeface="Montserrat"/>
                <a:ea typeface="Montserrat"/>
                <a:cs typeface="Montserrat"/>
                <a:sym typeface="Montserrat"/>
              </a:defRPr>
            </a:lvl7pPr>
            <a:lvl8pPr marL="0" marR="0" lvl="7" indent="0" algn="r">
              <a:lnSpc>
                <a:spcPct val="150000"/>
              </a:lnSpc>
              <a:spcBef>
                <a:spcPts val="0"/>
              </a:spcBef>
              <a:spcAft>
                <a:spcPts val="0"/>
              </a:spcAft>
              <a:buClr>
                <a:srgbClr val="9C9790"/>
              </a:buClr>
              <a:buSzPts val="2200"/>
              <a:buFont typeface="Montserrat"/>
              <a:buNone/>
              <a:defRPr sz="1650" b="1" i="0" u="none" strike="noStrike" cap="none">
                <a:solidFill>
                  <a:srgbClr val="9C9790"/>
                </a:solidFill>
                <a:latin typeface="Montserrat"/>
                <a:ea typeface="Montserrat"/>
                <a:cs typeface="Montserrat"/>
                <a:sym typeface="Montserrat"/>
              </a:defRPr>
            </a:lvl8pPr>
            <a:lvl9pPr marL="0" marR="0" lvl="8" indent="0" algn="r">
              <a:lnSpc>
                <a:spcPct val="150000"/>
              </a:lnSpc>
              <a:spcBef>
                <a:spcPts val="0"/>
              </a:spcBef>
              <a:spcAft>
                <a:spcPts val="0"/>
              </a:spcAft>
              <a:buClr>
                <a:srgbClr val="9C9790"/>
              </a:buClr>
              <a:buSzPts val="2200"/>
              <a:buFont typeface="Montserrat"/>
              <a:buNone/>
              <a:defRPr sz="1650" b="1" i="0" u="none" strike="noStrike" cap="none">
                <a:solidFill>
                  <a:srgbClr val="9C9790"/>
                </a:solidFill>
                <a:latin typeface="Montserrat"/>
                <a:ea typeface="Montserrat"/>
                <a:cs typeface="Montserrat"/>
                <a:sym typeface="Montserrat"/>
              </a:defRPr>
            </a:lvl9pPr>
          </a:lstStyle>
          <a:p>
            <a:fld id="{00000000-1234-1234-1234-123412341234}" type="slidenum">
              <a:rPr lang="en-US" smtClean="0"/>
              <a:pPr/>
              <a:t>‹#›</a:t>
            </a:fld>
            <a:endParaRPr lang="en-US" sz="1800" b="0">
              <a:solidFill>
                <a:srgbClr val="000000"/>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2401700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 3">
  <p:cSld name="*Image 3">
    <p:spTree>
      <p:nvGrpSpPr>
        <p:cNvPr id="1" name="Shape 44"/>
        <p:cNvGrpSpPr/>
        <p:nvPr/>
      </p:nvGrpSpPr>
      <p:grpSpPr>
        <a:xfrm>
          <a:off x="0" y="0"/>
          <a:ext cx="0" cy="0"/>
          <a:chOff x="0" y="0"/>
          <a:chExt cx="0" cy="0"/>
        </a:xfrm>
      </p:grpSpPr>
      <p:sp>
        <p:nvSpPr>
          <p:cNvPr id="47" name="Google Shape;47;p5"/>
          <p:cNvSpPr>
            <a:spLocks noGrp="1"/>
          </p:cNvSpPr>
          <p:nvPr>
            <p:ph type="pic" idx="2"/>
          </p:nvPr>
        </p:nvSpPr>
        <p:spPr>
          <a:xfrm>
            <a:off x="8920649" y="-1"/>
            <a:ext cx="9367352" cy="1874202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4425"/>
              </a:spcBef>
              <a:spcAft>
                <a:spcPts val="0"/>
              </a:spcAft>
              <a:buClr>
                <a:srgbClr val="000000"/>
              </a:buClr>
              <a:buSzPts val="6500"/>
              <a:buFont typeface="Helvetica Neue"/>
              <a:buChar char="•"/>
              <a:defRPr sz="39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4425"/>
              </a:spcBef>
              <a:spcAft>
                <a:spcPts val="0"/>
              </a:spcAft>
              <a:buClr>
                <a:srgbClr val="000000"/>
              </a:buClr>
              <a:buSzPts val="6500"/>
              <a:buFont typeface="Helvetica Neue"/>
              <a:buChar char="•"/>
              <a:defRPr sz="39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4425"/>
              </a:spcBef>
              <a:spcAft>
                <a:spcPts val="0"/>
              </a:spcAft>
              <a:buClr>
                <a:srgbClr val="000000"/>
              </a:buClr>
              <a:buSzPts val="6500"/>
              <a:buFont typeface="Helvetica Neue"/>
              <a:buChar char="•"/>
              <a:defRPr sz="39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4425"/>
              </a:spcBef>
              <a:spcAft>
                <a:spcPts val="0"/>
              </a:spcAft>
              <a:buClr>
                <a:srgbClr val="000000"/>
              </a:buClr>
              <a:buSzPts val="6500"/>
              <a:buFont typeface="Helvetica Neue"/>
              <a:buChar char="•"/>
              <a:defRPr sz="39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4425"/>
              </a:spcBef>
              <a:spcAft>
                <a:spcPts val="0"/>
              </a:spcAft>
              <a:buClr>
                <a:srgbClr val="000000"/>
              </a:buClr>
              <a:buSzPts val="6500"/>
              <a:buFont typeface="Helvetica Neue"/>
              <a:buChar char="•"/>
              <a:defRPr sz="39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4425"/>
              </a:spcBef>
              <a:spcAft>
                <a:spcPts val="0"/>
              </a:spcAft>
              <a:buClr>
                <a:srgbClr val="000000"/>
              </a:buClr>
              <a:buSzPts val="6500"/>
              <a:buFont typeface="Helvetica Neue"/>
              <a:buChar char="•"/>
              <a:defRPr sz="39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4425"/>
              </a:spcBef>
              <a:spcAft>
                <a:spcPts val="0"/>
              </a:spcAft>
              <a:buClr>
                <a:srgbClr val="000000"/>
              </a:buClr>
              <a:buSzPts val="6500"/>
              <a:buFont typeface="Helvetica Neue"/>
              <a:buChar char="•"/>
              <a:defRPr sz="39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4425"/>
              </a:spcBef>
              <a:spcAft>
                <a:spcPts val="0"/>
              </a:spcAft>
              <a:buClr>
                <a:srgbClr val="000000"/>
              </a:buClr>
              <a:buSzPts val="6500"/>
              <a:buFont typeface="Helvetica Neue"/>
              <a:buChar char="•"/>
              <a:defRPr sz="39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4425"/>
              </a:spcBef>
              <a:spcAft>
                <a:spcPts val="0"/>
              </a:spcAft>
              <a:buClr>
                <a:srgbClr val="000000"/>
              </a:buClr>
              <a:buSzPts val="6500"/>
              <a:buFont typeface="Helvetica Neue"/>
              <a:buChar char="•"/>
              <a:defRPr sz="3900" b="0" i="0" u="none" strike="noStrike" cap="none">
                <a:solidFill>
                  <a:srgbClr val="000000"/>
                </a:solidFill>
                <a:latin typeface="Helvetica Neue"/>
                <a:ea typeface="Helvetica Neue"/>
                <a:cs typeface="Helvetica Neue"/>
                <a:sym typeface="Helvetica Neue"/>
              </a:defRPr>
            </a:lvl9pPr>
          </a:lstStyle>
          <a:p>
            <a:endParaRPr/>
          </a:p>
        </p:txBody>
      </p:sp>
      <p:sp>
        <p:nvSpPr>
          <p:cNvPr id="48" name="Google Shape;48;p5"/>
          <p:cNvSpPr txBox="1">
            <a:spLocks noGrp="1"/>
          </p:cNvSpPr>
          <p:nvPr>
            <p:ph type="title"/>
          </p:nvPr>
        </p:nvSpPr>
        <p:spPr>
          <a:xfrm>
            <a:off x="1079897" y="1759000"/>
            <a:ext cx="7140600" cy="5099001"/>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000000"/>
              </a:buClr>
              <a:buSzPts val="5500"/>
              <a:buFont typeface="Lora"/>
              <a:buNone/>
              <a:defRPr sz="4125">
                <a:latin typeface="Lora"/>
                <a:ea typeface="Lora"/>
                <a:cs typeface="Lora"/>
                <a:sym typeface="Lora"/>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49" name="Google Shape;49;p5"/>
          <p:cNvSpPr txBox="1">
            <a:spLocks noGrp="1"/>
          </p:cNvSpPr>
          <p:nvPr>
            <p:ph type="body" idx="1"/>
          </p:nvPr>
        </p:nvSpPr>
        <p:spPr>
          <a:xfrm>
            <a:off x="1079897" y="6858001"/>
            <a:ext cx="7140600" cy="5099001"/>
          </a:xfrm>
          <a:prstGeom prst="rect">
            <a:avLst/>
          </a:prstGeom>
          <a:noFill/>
          <a:ln>
            <a:noFill/>
          </a:ln>
        </p:spPr>
        <p:txBody>
          <a:bodyPr spcFirstLastPara="1" wrap="square" lIns="50800" tIns="50800" rIns="50800" bIns="50800" anchor="t" anchorCtr="0">
            <a:noAutofit/>
          </a:bodyPr>
          <a:lstStyle>
            <a:lvl1pPr marL="342900" lvl="0" indent="-171450" algn="ctr">
              <a:lnSpc>
                <a:spcPct val="150000"/>
              </a:lnSpc>
              <a:spcBef>
                <a:spcPts val="0"/>
              </a:spcBef>
              <a:spcAft>
                <a:spcPts val="0"/>
              </a:spcAft>
              <a:buClr>
                <a:srgbClr val="53585F"/>
              </a:buClr>
              <a:buSzPts val="2200"/>
              <a:buFont typeface="Karla"/>
              <a:buNone/>
              <a:defRPr sz="1650">
                <a:solidFill>
                  <a:srgbClr val="53585F"/>
                </a:solidFill>
                <a:latin typeface="Karla"/>
                <a:ea typeface="Karla"/>
                <a:cs typeface="Karla"/>
                <a:sym typeface="Karla"/>
              </a:defRPr>
            </a:lvl1pPr>
            <a:lvl2pPr marL="685800" lvl="1" indent="-171450" algn="ctr">
              <a:lnSpc>
                <a:spcPct val="150000"/>
              </a:lnSpc>
              <a:spcBef>
                <a:spcPts val="0"/>
              </a:spcBef>
              <a:spcAft>
                <a:spcPts val="0"/>
              </a:spcAft>
              <a:buClr>
                <a:srgbClr val="53585F"/>
              </a:buClr>
              <a:buSzPts val="2200"/>
              <a:buFont typeface="Karla"/>
              <a:buNone/>
              <a:defRPr sz="1650">
                <a:solidFill>
                  <a:srgbClr val="53585F"/>
                </a:solidFill>
                <a:latin typeface="Karla"/>
                <a:ea typeface="Karla"/>
                <a:cs typeface="Karla"/>
                <a:sym typeface="Karla"/>
              </a:defRPr>
            </a:lvl2pPr>
            <a:lvl3pPr marL="1028700" lvl="2" indent="-171450" algn="ctr">
              <a:lnSpc>
                <a:spcPct val="150000"/>
              </a:lnSpc>
              <a:spcBef>
                <a:spcPts val="0"/>
              </a:spcBef>
              <a:spcAft>
                <a:spcPts val="0"/>
              </a:spcAft>
              <a:buClr>
                <a:srgbClr val="53585F"/>
              </a:buClr>
              <a:buSzPts val="2200"/>
              <a:buFont typeface="Karla"/>
              <a:buNone/>
              <a:defRPr sz="1650">
                <a:solidFill>
                  <a:srgbClr val="53585F"/>
                </a:solidFill>
                <a:latin typeface="Karla"/>
                <a:ea typeface="Karla"/>
                <a:cs typeface="Karla"/>
                <a:sym typeface="Karla"/>
              </a:defRPr>
            </a:lvl3pPr>
            <a:lvl4pPr marL="1371600" lvl="3" indent="-171450" algn="ctr">
              <a:lnSpc>
                <a:spcPct val="150000"/>
              </a:lnSpc>
              <a:spcBef>
                <a:spcPts val="0"/>
              </a:spcBef>
              <a:spcAft>
                <a:spcPts val="0"/>
              </a:spcAft>
              <a:buClr>
                <a:srgbClr val="53585F"/>
              </a:buClr>
              <a:buSzPts val="2200"/>
              <a:buFont typeface="Karla"/>
              <a:buNone/>
              <a:defRPr sz="1650">
                <a:solidFill>
                  <a:srgbClr val="53585F"/>
                </a:solidFill>
                <a:latin typeface="Karla"/>
                <a:ea typeface="Karla"/>
                <a:cs typeface="Karla"/>
                <a:sym typeface="Karla"/>
              </a:defRPr>
            </a:lvl4pPr>
            <a:lvl5pPr marL="1714500" lvl="4" indent="-171450" algn="ctr">
              <a:lnSpc>
                <a:spcPct val="150000"/>
              </a:lnSpc>
              <a:spcBef>
                <a:spcPts val="0"/>
              </a:spcBef>
              <a:spcAft>
                <a:spcPts val="0"/>
              </a:spcAft>
              <a:buClr>
                <a:srgbClr val="53585F"/>
              </a:buClr>
              <a:buSzPts val="2200"/>
              <a:buFont typeface="Karla"/>
              <a:buNone/>
              <a:defRPr sz="1650">
                <a:solidFill>
                  <a:srgbClr val="53585F"/>
                </a:solidFill>
                <a:latin typeface="Karla"/>
                <a:ea typeface="Karla"/>
                <a:cs typeface="Karla"/>
                <a:sym typeface="Karla"/>
              </a:defRPr>
            </a:lvl5pPr>
            <a:lvl6pPr marL="2057400" lvl="5" indent="-278606" algn="l">
              <a:lnSpc>
                <a:spcPct val="100000"/>
              </a:lnSpc>
              <a:spcBef>
                <a:spcPts val="4425"/>
              </a:spcBef>
              <a:spcAft>
                <a:spcPts val="0"/>
              </a:spcAft>
              <a:buClr>
                <a:srgbClr val="000000"/>
              </a:buClr>
              <a:buSzPts val="2250"/>
              <a:buChar char="•"/>
              <a:defRPr/>
            </a:lvl6pPr>
            <a:lvl7pPr marL="2400300" lvl="6" indent="-278606" algn="l">
              <a:lnSpc>
                <a:spcPct val="100000"/>
              </a:lnSpc>
              <a:spcBef>
                <a:spcPts val="4425"/>
              </a:spcBef>
              <a:spcAft>
                <a:spcPts val="0"/>
              </a:spcAft>
              <a:buClr>
                <a:srgbClr val="000000"/>
              </a:buClr>
              <a:buSzPts val="2250"/>
              <a:buChar char="•"/>
              <a:defRPr/>
            </a:lvl7pPr>
            <a:lvl8pPr marL="2743200" lvl="7" indent="-278606" algn="l">
              <a:lnSpc>
                <a:spcPct val="100000"/>
              </a:lnSpc>
              <a:spcBef>
                <a:spcPts val="4425"/>
              </a:spcBef>
              <a:spcAft>
                <a:spcPts val="0"/>
              </a:spcAft>
              <a:buClr>
                <a:srgbClr val="000000"/>
              </a:buClr>
              <a:buSzPts val="2250"/>
              <a:buChar char="•"/>
              <a:defRPr/>
            </a:lvl8pPr>
            <a:lvl9pPr marL="3086100" lvl="8" indent="-278606" algn="l">
              <a:lnSpc>
                <a:spcPct val="100000"/>
              </a:lnSpc>
              <a:spcBef>
                <a:spcPts val="4425"/>
              </a:spcBef>
              <a:spcAft>
                <a:spcPts val="0"/>
              </a:spcAft>
              <a:buClr>
                <a:srgbClr val="000000"/>
              </a:buClr>
              <a:buSzPts val="2250"/>
              <a:buChar char="•"/>
              <a:defRPr/>
            </a:lvl9pPr>
          </a:lstStyle>
          <a:p>
            <a:endParaRPr/>
          </a:p>
        </p:txBody>
      </p:sp>
      <p:sp>
        <p:nvSpPr>
          <p:cNvPr id="50" name="Google Shape;50;p5"/>
          <p:cNvSpPr txBox="1">
            <a:spLocks noGrp="1"/>
          </p:cNvSpPr>
          <p:nvPr>
            <p:ph type="sldNum" idx="12"/>
          </p:nvPr>
        </p:nvSpPr>
        <p:spPr>
          <a:xfrm>
            <a:off x="4088720" y="12350155"/>
            <a:ext cx="314764" cy="444501"/>
          </a:xfrm>
          <a:prstGeom prst="rect">
            <a:avLst/>
          </a:prstGeom>
          <a:noFill/>
          <a:ln>
            <a:noFill/>
          </a:ln>
        </p:spPr>
        <p:txBody>
          <a:bodyPr spcFirstLastPara="1" wrap="square" lIns="50800" tIns="50800" rIns="50800" bIns="50800" anchor="t" anchorCtr="0">
            <a:noAutofit/>
          </a:bodyPr>
          <a:lstStyle>
            <a:lvl1pPr marL="0" marR="0" lvl="0" indent="0" algn="r">
              <a:lnSpc>
                <a:spcPct val="150000"/>
              </a:lnSpc>
              <a:spcBef>
                <a:spcPts val="0"/>
              </a:spcBef>
              <a:spcAft>
                <a:spcPts val="0"/>
              </a:spcAft>
              <a:buClr>
                <a:srgbClr val="9C9790"/>
              </a:buClr>
              <a:buSzPts val="2200"/>
              <a:buFont typeface="Montserrat"/>
              <a:buNone/>
              <a:defRPr sz="1650" b="1" i="0" u="none" strike="noStrike" cap="none">
                <a:solidFill>
                  <a:srgbClr val="9C9790"/>
                </a:solidFill>
                <a:latin typeface="Montserrat"/>
                <a:ea typeface="Montserrat"/>
                <a:cs typeface="Montserrat"/>
                <a:sym typeface="Montserrat"/>
              </a:defRPr>
            </a:lvl1pPr>
            <a:lvl2pPr marL="0" marR="0" lvl="1" indent="0" algn="r">
              <a:lnSpc>
                <a:spcPct val="150000"/>
              </a:lnSpc>
              <a:spcBef>
                <a:spcPts val="0"/>
              </a:spcBef>
              <a:spcAft>
                <a:spcPts val="0"/>
              </a:spcAft>
              <a:buClr>
                <a:srgbClr val="9C9790"/>
              </a:buClr>
              <a:buSzPts val="2200"/>
              <a:buFont typeface="Montserrat"/>
              <a:buNone/>
              <a:defRPr sz="1650" b="1" i="0" u="none" strike="noStrike" cap="none">
                <a:solidFill>
                  <a:srgbClr val="9C9790"/>
                </a:solidFill>
                <a:latin typeface="Montserrat"/>
                <a:ea typeface="Montserrat"/>
                <a:cs typeface="Montserrat"/>
                <a:sym typeface="Montserrat"/>
              </a:defRPr>
            </a:lvl2pPr>
            <a:lvl3pPr marL="0" marR="0" lvl="2" indent="0" algn="r">
              <a:lnSpc>
                <a:spcPct val="150000"/>
              </a:lnSpc>
              <a:spcBef>
                <a:spcPts val="0"/>
              </a:spcBef>
              <a:spcAft>
                <a:spcPts val="0"/>
              </a:spcAft>
              <a:buClr>
                <a:srgbClr val="9C9790"/>
              </a:buClr>
              <a:buSzPts val="2200"/>
              <a:buFont typeface="Montserrat"/>
              <a:buNone/>
              <a:defRPr sz="1650" b="1" i="0" u="none" strike="noStrike" cap="none">
                <a:solidFill>
                  <a:srgbClr val="9C9790"/>
                </a:solidFill>
                <a:latin typeface="Montserrat"/>
                <a:ea typeface="Montserrat"/>
                <a:cs typeface="Montserrat"/>
                <a:sym typeface="Montserrat"/>
              </a:defRPr>
            </a:lvl3pPr>
            <a:lvl4pPr marL="0" marR="0" lvl="3" indent="0" algn="r">
              <a:lnSpc>
                <a:spcPct val="150000"/>
              </a:lnSpc>
              <a:spcBef>
                <a:spcPts val="0"/>
              </a:spcBef>
              <a:spcAft>
                <a:spcPts val="0"/>
              </a:spcAft>
              <a:buClr>
                <a:srgbClr val="9C9790"/>
              </a:buClr>
              <a:buSzPts val="2200"/>
              <a:buFont typeface="Montserrat"/>
              <a:buNone/>
              <a:defRPr sz="1650" b="1" i="0" u="none" strike="noStrike" cap="none">
                <a:solidFill>
                  <a:srgbClr val="9C9790"/>
                </a:solidFill>
                <a:latin typeface="Montserrat"/>
                <a:ea typeface="Montserrat"/>
                <a:cs typeface="Montserrat"/>
                <a:sym typeface="Montserrat"/>
              </a:defRPr>
            </a:lvl4pPr>
            <a:lvl5pPr marL="0" marR="0" lvl="4" indent="0" algn="r">
              <a:lnSpc>
                <a:spcPct val="150000"/>
              </a:lnSpc>
              <a:spcBef>
                <a:spcPts val="0"/>
              </a:spcBef>
              <a:spcAft>
                <a:spcPts val="0"/>
              </a:spcAft>
              <a:buClr>
                <a:srgbClr val="9C9790"/>
              </a:buClr>
              <a:buSzPts val="2200"/>
              <a:buFont typeface="Montserrat"/>
              <a:buNone/>
              <a:defRPr sz="1650" b="1" i="0" u="none" strike="noStrike" cap="none">
                <a:solidFill>
                  <a:srgbClr val="9C9790"/>
                </a:solidFill>
                <a:latin typeface="Montserrat"/>
                <a:ea typeface="Montserrat"/>
                <a:cs typeface="Montserrat"/>
                <a:sym typeface="Montserrat"/>
              </a:defRPr>
            </a:lvl5pPr>
            <a:lvl6pPr marL="0" marR="0" lvl="5" indent="0" algn="r">
              <a:lnSpc>
                <a:spcPct val="150000"/>
              </a:lnSpc>
              <a:spcBef>
                <a:spcPts val="0"/>
              </a:spcBef>
              <a:spcAft>
                <a:spcPts val="0"/>
              </a:spcAft>
              <a:buClr>
                <a:srgbClr val="9C9790"/>
              </a:buClr>
              <a:buSzPts val="2200"/>
              <a:buFont typeface="Montserrat"/>
              <a:buNone/>
              <a:defRPr sz="1650" b="1" i="0" u="none" strike="noStrike" cap="none">
                <a:solidFill>
                  <a:srgbClr val="9C9790"/>
                </a:solidFill>
                <a:latin typeface="Montserrat"/>
                <a:ea typeface="Montserrat"/>
                <a:cs typeface="Montserrat"/>
                <a:sym typeface="Montserrat"/>
              </a:defRPr>
            </a:lvl6pPr>
            <a:lvl7pPr marL="0" marR="0" lvl="6" indent="0" algn="r">
              <a:lnSpc>
                <a:spcPct val="150000"/>
              </a:lnSpc>
              <a:spcBef>
                <a:spcPts val="0"/>
              </a:spcBef>
              <a:spcAft>
                <a:spcPts val="0"/>
              </a:spcAft>
              <a:buClr>
                <a:srgbClr val="9C9790"/>
              </a:buClr>
              <a:buSzPts val="2200"/>
              <a:buFont typeface="Montserrat"/>
              <a:buNone/>
              <a:defRPr sz="1650" b="1" i="0" u="none" strike="noStrike" cap="none">
                <a:solidFill>
                  <a:srgbClr val="9C9790"/>
                </a:solidFill>
                <a:latin typeface="Montserrat"/>
                <a:ea typeface="Montserrat"/>
                <a:cs typeface="Montserrat"/>
                <a:sym typeface="Montserrat"/>
              </a:defRPr>
            </a:lvl7pPr>
            <a:lvl8pPr marL="0" marR="0" lvl="7" indent="0" algn="r">
              <a:lnSpc>
                <a:spcPct val="150000"/>
              </a:lnSpc>
              <a:spcBef>
                <a:spcPts val="0"/>
              </a:spcBef>
              <a:spcAft>
                <a:spcPts val="0"/>
              </a:spcAft>
              <a:buClr>
                <a:srgbClr val="9C9790"/>
              </a:buClr>
              <a:buSzPts val="2200"/>
              <a:buFont typeface="Montserrat"/>
              <a:buNone/>
              <a:defRPr sz="1650" b="1" i="0" u="none" strike="noStrike" cap="none">
                <a:solidFill>
                  <a:srgbClr val="9C9790"/>
                </a:solidFill>
                <a:latin typeface="Montserrat"/>
                <a:ea typeface="Montserrat"/>
                <a:cs typeface="Montserrat"/>
                <a:sym typeface="Montserrat"/>
              </a:defRPr>
            </a:lvl8pPr>
            <a:lvl9pPr marL="0" marR="0" lvl="8" indent="0" algn="r">
              <a:lnSpc>
                <a:spcPct val="150000"/>
              </a:lnSpc>
              <a:spcBef>
                <a:spcPts val="0"/>
              </a:spcBef>
              <a:spcAft>
                <a:spcPts val="0"/>
              </a:spcAft>
              <a:buClr>
                <a:srgbClr val="9C9790"/>
              </a:buClr>
              <a:buSzPts val="2200"/>
              <a:buFont typeface="Montserrat"/>
              <a:buNone/>
              <a:defRPr sz="1650" b="1" i="0" u="none" strike="noStrike" cap="none">
                <a:solidFill>
                  <a:srgbClr val="9C9790"/>
                </a:solidFill>
                <a:latin typeface="Montserrat"/>
                <a:ea typeface="Montserrat"/>
                <a:cs typeface="Montserrat"/>
                <a:sym typeface="Montserrat"/>
              </a:defRPr>
            </a:lvl9pPr>
          </a:lstStyle>
          <a:p>
            <a:fld id="{00000000-1234-1234-1234-123412341234}" type="slidenum">
              <a:rPr lang="en-US" smtClean="0"/>
              <a:pPr/>
              <a:t>‹#›</a:t>
            </a:fld>
            <a:endParaRPr lang="en-US" sz="1800" b="0">
              <a:solidFill>
                <a:srgbClr val="000000"/>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3804253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AF3E9B-0DBF-1642-B6F9-05D2929FFD5C}" type="datetimeFigureOut">
              <a:rPr lang="en-US" smtClean="0"/>
              <a:t>3/17/21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000000-1234-1234-1234-123412341234}" type="slidenum">
              <a:rPr lang="en-US" smtClean="0"/>
              <a:pPr/>
              <a:t>‹#›</a:t>
            </a:fld>
            <a:endParaRPr lang="en-US" sz="1050">
              <a:latin typeface="Arial"/>
              <a:ea typeface="Arial"/>
              <a:cs typeface="Arial"/>
              <a:sym typeface="Arial"/>
            </a:endParaRPr>
          </a:p>
        </p:txBody>
      </p:sp>
    </p:spTree>
    <p:extLst>
      <p:ext uri="{BB962C8B-B14F-4D97-AF65-F5344CB8AC3E}">
        <p14:creationId xmlns:p14="http://schemas.microsoft.com/office/powerpoint/2010/main" val="233099180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12848" y="4773488"/>
            <a:ext cx="13880592" cy="3291840"/>
          </a:xfrm>
          <a:solidFill>
            <a:srgbClr val="FFFFFF"/>
          </a:solidFill>
          <a:ln w="38100">
            <a:solidFill>
              <a:srgbClr val="404040"/>
            </a:solidFill>
          </a:ln>
        </p:spPr>
        <p:txBody>
          <a:bodyPr lIns="274320" rIns="274320" anchor="ctr" anchorCtr="1">
            <a:normAutofit/>
          </a:bodyPr>
          <a:lstStyle>
            <a:lvl1pPr>
              <a:defRPr sz="70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4042793" y="8704930"/>
            <a:ext cx="10202418" cy="2530164"/>
          </a:xfrm>
        </p:spPr>
        <p:txBody>
          <a:bodyPr anchor="t" anchorCtr="1">
            <a:normAutofit/>
          </a:bodyPr>
          <a:lstStyle>
            <a:lvl1pPr marL="0" indent="0">
              <a:buNone/>
              <a:defRPr sz="3800">
                <a:solidFill>
                  <a:schemeClr val="tx1"/>
                </a:solidFill>
              </a:defRPr>
            </a:lvl1pPr>
            <a:lvl2pPr marL="914400" indent="0">
              <a:buNone/>
              <a:defRPr sz="38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24AF3E9B-0DBF-1642-B6F9-05D2929FFD5C}" type="datetimeFigureOut">
              <a:rPr lang="en-US" smtClean="0"/>
              <a:t>3/17/21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000000-1234-1234-1234-123412341234}" type="slidenum">
              <a:rPr lang="en-US" smtClean="0"/>
              <a:pPr/>
              <a:t>‹#›</a:t>
            </a:fld>
            <a:endParaRPr lang="en-US" sz="1050">
              <a:latin typeface="Arial"/>
              <a:ea typeface="Arial"/>
              <a:cs typeface="Arial"/>
              <a:sym typeface="Arial"/>
            </a:endParaRPr>
          </a:p>
        </p:txBody>
      </p:sp>
    </p:spTree>
    <p:extLst>
      <p:ext uri="{BB962C8B-B14F-4D97-AF65-F5344CB8AC3E}">
        <p14:creationId xmlns:p14="http://schemas.microsoft.com/office/powerpoint/2010/main" val="1033558316"/>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04479" y="5276088"/>
            <a:ext cx="6576046" cy="62039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507474" y="5276088"/>
            <a:ext cx="6581032" cy="62039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24AF3E9B-0DBF-1642-B6F9-05D2929FFD5C}" type="datetimeFigureOut">
              <a:rPr lang="en-US" smtClean="0"/>
              <a:t>3/17/21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0000000-1234-1234-1234-123412341234}" type="slidenum">
              <a:rPr lang="en-US" smtClean="0"/>
              <a:pPr/>
              <a:t>‹#›</a:t>
            </a:fld>
            <a:endParaRPr lang="en-US" sz="1050">
              <a:latin typeface="Arial"/>
              <a:ea typeface="Arial"/>
              <a:cs typeface="Arial"/>
              <a:sym typeface="Arial"/>
            </a:endParaRPr>
          </a:p>
        </p:txBody>
      </p:sp>
    </p:spTree>
    <p:extLst>
      <p:ext uri="{BB962C8B-B14F-4D97-AF65-F5344CB8AC3E}">
        <p14:creationId xmlns:p14="http://schemas.microsoft.com/office/powerpoint/2010/main" val="331309023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04478" y="4626869"/>
            <a:ext cx="6576048" cy="1408174"/>
          </a:xfrm>
        </p:spPr>
        <p:txBody>
          <a:bodyPr anchor="b" anchorCtr="1">
            <a:normAutofit/>
          </a:bodyPr>
          <a:lstStyle>
            <a:lvl1pPr marL="0" indent="0" algn="ctr">
              <a:buNone/>
              <a:defRPr sz="3800" b="0" cap="all" spc="200" baseline="0">
                <a:solidFill>
                  <a:schemeClr val="tx2"/>
                </a:solidFill>
              </a:defRPr>
            </a:lvl1pPr>
            <a:lvl2pPr marL="914400" indent="0">
              <a:buNone/>
              <a:defRPr sz="38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p:cNvSpPr>
            <a:spLocks noGrp="1"/>
          </p:cNvSpPr>
          <p:nvPr>
            <p:ph sz="half" idx="2"/>
          </p:nvPr>
        </p:nvSpPr>
        <p:spPr>
          <a:xfrm>
            <a:off x="2204478" y="6286500"/>
            <a:ext cx="6576048" cy="51935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9507474" y="6286500"/>
            <a:ext cx="6581032" cy="5193552"/>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9507474" y="4626869"/>
            <a:ext cx="6581032" cy="1408174"/>
          </a:xfrm>
        </p:spPr>
        <p:txBody>
          <a:bodyPr anchor="b" anchorCtr="1">
            <a:normAutofit/>
          </a:bodyPr>
          <a:lstStyle>
            <a:lvl1pPr marL="0" indent="0" algn="ctr">
              <a:buNone/>
              <a:defRPr sz="3800" b="0" cap="all" spc="200" baseline="0">
                <a:solidFill>
                  <a:schemeClr val="tx2"/>
                </a:solidFill>
              </a:defRPr>
            </a:lvl1pPr>
            <a:lvl2pPr marL="914400" indent="0">
              <a:buNone/>
              <a:defRPr sz="38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7" name="Date Placeholder 6"/>
          <p:cNvSpPr>
            <a:spLocks noGrp="1"/>
          </p:cNvSpPr>
          <p:nvPr>
            <p:ph type="dt" sz="half" idx="10"/>
          </p:nvPr>
        </p:nvSpPr>
        <p:spPr/>
        <p:txBody>
          <a:bodyPr/>
          <a:lstStyle/>
          <a:p>
            <a:fld id="{24AF3E9B-0DBF-1642-B6F9-05D2929FFD5C}" type="datetimeFigureOut">
              <a:rPr lang="en-US" smtClean="0"/>
              <a:t>3/17/21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000000-1234-1234-1234-123412341234}" type="slidenum">
              <a:rPr lang="en-US" smtClean="0"/>
              <a:pPr/>
              <a:t>‹#›</a:t>
            </a:fld>
            <a:endParaRPr lang="en-US" sz="1050">
              <a:latin typeface="Arial"/>
              <a:ea typeface="Arial"/>
              <a:cs typeface="Arial"/>
              <a:sym typeface="Arial"/>
            </a:endParaRPr>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1799410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AF3E9B-0DBF-1642-B6F9-05D2929FFD5C}" type="datetimeFigureOut">
              <a:rPr lang="en-US" smtClean="0"/>
              <a:t>3/17/21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000000-1234-1234-1234-123412341234}" type="slidenum">
              <a:rPr lang="en-US" smtClean="0"/>
              <a:pPr/>
              <a:t>‹#›</a:t>
            </a:fld>
            <a:endParaRPr lang="en-US" sz="1050">
              <a:latin typeface="Arial"/>
              <a:ea typeface="Arial"/>
              <a:cs typeface="Arial"/>
              <a:sym typeface="Arial"/>
            </a:endParaRPr>
          </a:p>
        </p:txBody>
      </p:sp>
    </p:spTree>
    <p:extLst>
      <p:ext uri="{BB962C8B-B14F-4D97-AF65-F5344CB8AC3E}">
        <p14:creationId xmlns:p14="http://schemas.microsoft.com/office/powerpoint/2010/main" val="82522348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AF3E9B-0DBF-1642-B6F9-05D2929FFD5C}" type="datetimeFigureOut">
              <a:rPr lang="en-US" smtClean="0"/>
              <a:t>3/17/21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889138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9144000" cy="137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81406" y="4487659"/>
            <a:ext cx="6581188" cy="2282994"/>
          </a:xfrm>
          <a:solidFill>
            <a:srgbClr val="FFFFFF"/>
          </a:solidFill>
          <a:ln>
            <a:solidFill>
              <a:srgbClr val="404040"/>
            </a:solidFill>
          </a:ln>
        </p:spPr>
        <p:txBody>
          <a:bodyPr anchor="ctr" anchorCtr="1">
            <a:normAutofit/>
          </a:bodyPr>
          <a:lstStyle>
            <a:lvl1pPr>
              <a:defRPr sz="4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10104120" y="1609344"/>
            <a:ext cx="7223760" cy="10497312"/>
          </a:xfrm>
        </p:spPr>
        <p:txBody>
          <a:bodyPr>
            <a:normAutofit/>
          </a:bodyPr>
          <a:lstStyle>
            <a:lvl1pPr>
              <a:defRPr sz="3800">
                <a:solidFill>
                  <a:schemeClr val="tx1"/>
                </a:solidFill>
              </a:defRPr>
            </a:lvl1pPr>
            <a:lvl2pPr>
              <a:defRPr sz="3200">
                <a:solidFill>
                  <a:schemeClr val="tx1"/>
                </a:solidFill>
              </a:defRPr>
            </a:lvl2pPr>
            <a:lvl3pPr>
              <a:defRPr sz="3200">
                <a:solidFill>
                  <a:schemeClr val="tx1"/>
                </a:solidFill>
              </a:defRPr>
            </a:lvl3pPr>
            <a:lvl4pPr>
              <a:defRPr sz="3200">
                <a:solidFill>
                  <a:schemeClr val="tx1"/>
                </a:solidFill>
              </a:defRPr>
            </a:lvl4pPr>
            <a:lvl5pPr>
              <a:defRPr sz="3200">
                <a:solidFill>
                  <a:schemeClr val="tx1"/>
                </a:solidFill>
              </a:defRPr>
            </a:lvl5pPr>
            <a:lvl6pPr>
              <a:defRPr sz="3200"/>
            </a:lvl6pPr>
            <a:lvl7pPr>
              <a:defRPr sz="3200"/>
            </a:lvl7pPr>
            <a:lvl8pPr>
              <a:defRPr sz="3200"/>
            </a:lvl8pPr>
            <a:lvl9pPr>
              <a:defRPr sz="3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25930" y="7099836"/>
            <a:ext cx="5692140" cy="4388072"/>
          </a:xfrm>
        </p:spPr>
        <p:txBody>
          <a:bodyPr anchor="t" anchorCtr="1">
            <a:normAutofit/>
          </a:bodyPr>
          <a:lstStyle>
            <a:lvl1pPr marL="0" indent="0" algn="ctr">
              <a:buNone/>
              <a:defRPr sz="3000">
                <a:solidFill>
                  <a:srgbClr val="FFFFFF"/>
                </a:solidFill>
              </a:defRPr>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9" name="Date Placeholder 8"/>
          <p:cNvSpPr>
            <a:spLocks noGrp="1"/>
          </p:cNvSpPr>
          <p:nvPr>
            <p:ph type="dt" sz="half" idx="10"/>
          </p:nvPr>
        </p:nvSpPr>
        <p:spPr/>
        <p:txBody>
          <a:bodyPr/>
          <a:lstStyle/>
          <a:p>
            <a:fld id="{24AF3E9B-0DBF-1642-B6F9-05D2929FFD5C}" type="datetimeFigureOut">
              <a:rPr lang="en-US" smtClean="0"/>
              <a:t>3/17/21</a:t>
            </a:fld>
            <a:endParaRPr lang="en-US"/>
          </a:p>
        </p:txBody>
      </p:sp>
      <p:sp>
        <p:nvSpPr>
          <p:cNvPr id="10" name="Footer Placeholder 9"/>
          <p:cNvSpPr>
            <a:spLocks noGrp="1"/>
          </p:cNvSpPr>
          <p:nvPr>
            <p:ph type="ftr" sz="quarter" idx="11"/>
          </p:nvPr>
        </p:nvSpPr>
        <p:spPr>
          <a:xfrm>
            <a:off x="1281406" y="12472416"/>
            <a:ext cx="7612796" cy="640080"/>
          </a:xfrm>
        </p:spPr>
        <p:txBody>
          <a:bodyPr>
            <a:normAutofit/>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00000000-1234-1234-1234-123412341234}" type="slidenum">
              <a:rPr lang="en-US" smtClean="0"/>
              <a:pPr/>
              <a:t>‹#›</a:t>
            </a:fld>
            <a:endParaRPr lang="en-US" sz="1050">
              <a:latin typeface="Arial"/>
              <a:ea typeface="Arial"/>
              <a:cs typeface="Arial"/>
              <a:sym typeface="Arial"/>
            </a:endParaRPr>
          </a:p>
        </p:txBody>
      </p:sp>
    </p:spTree>
    <p:extLst>
      <p:ext uri="{BB962C8B-B14F-4D97-AF65-F5344CB8AC3E}">
        <p14:creationId xmlns:p14="http://schemas.microsoft.com/office/powerpoint/2010/main" val="200408156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0" y="0"/>
            <a:ext cx="9144000" cy="137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80160" y="4487656"/>
            <a:ext cx="6583680" cy="2286000"/>
          </a:xfrm>
          <a:solidFill>
            <a:srgbClr val="FFFFFF"/>
          </a:solidFill>
          <a:ln>
            <a:solidFill>
              <a:srgbClr val="262626"/>
            </a:solidFill>
          </a:ln>
        </p:spPr>
        <p:txBody>
          <a:bodyPr anchor="ctr" anchorCtr="1">
            <a:noAutofit/>
          </a:bodyPr>
          <a:lstStyle>
            <a:lvl1pPr>
              <a:defRPr sz="4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9144001" y="0"/>
            <a:ext cx="9153146" cy="13716000"/>
          </a:xfrm>
          <a:solidFill>
            <a:schemeClr val="bg1"/>
          </a:solidFill>
        </p:spPr>
        <p:txBody>
          <a:bodyPr anchor="t"/>
          <a:lstStyle>
            <a:lvl1pPr marL="0" indent="0">
              <a:buNone/>
              <a:defRPr sz="6400">
                <a:solidFill>
                  <a:schemeClr val="tx1"/>
                </a:solidFill>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725930" y="7099839"/>
            <a:ext cx="5692140" cy="4388074"/>
          </a:xfrm>
        </p:spPr>
        <p:txBody>
          <a:bodyPr anchor="t" anchorCtr="1">
            <a:normAutofit/>
          </a:bodyPr>
          <a:lstStyle>
            <a:lvl1pPr marL="0" indent="0" algn="ctr">
              <a:buNone/>
              <a:defRPr sz="3000">
                <a:solidFill>
                  <a:srgbClr val="FFFFFF"/>
                </a:solidFill>
              </a:defRPr>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24AF3E9B-0DBF-1642-B6F9-05D2929FFD5C}" type="datetimeFigureOut">
              <a:rPr lang="en-US" smtClean="0"/>
              <a:t>3/17/21</a:t>
            </a:fld>
            <a:endParaRPr lang="en-US"/>
          </a:p>
        </p:txBody>
      </p:sp>
      <p:sp>
        <p:nvSpPr>
          <p:cNvPr id="9" name="Footer Placeholder 8"/>
          <p:cNvSpPr>
            <a:spLocks noGrp="1"/>
          </p:cNvSpPr>
          <p:nvPr>
            <p:ph type="ftr" sz="quarter" idx="11"/>
          </p:nvPr>
        </p:nvSpPr>
        <p:spPr>
          <a:xfrm>
            <a:off x="1280160" y="12472416"/>
            <a:ext cx="7607808" cy="640080"/>
          </a:xfrm>
        </p:spPr>
        <p:txBody>
          <a:bodyPr>
            <a:normAutofit/>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00000000-1234-1234-1234-123412341234}" type="slidenum">
              <a:rPr lang="en-US" smtClean="0"/>
              <a:pPr/>
              <a:t>‹#›</a:t>
            </a:fld>
            <a:endParaRPr lang="en-US" sz="1050">
              <a:latin typeface="Arial"/>
              <a:ea typeface="Arial"/>
              <a:cs typeface="Arial"/>
              <a:sym typeface="Arial"/>
            </a:endParaRPr>
          </a:p>
        </p:txBody>
      </p:sp>
    </p:spTree>
    <p:extLst>
      <p:ext uri="{BB962C8B-B14F-4D97-AF65-F5344CB8AC3E}">
        <p14:creationId xmlns:p14="http://schemas.microsoft.com/office/powerpoint/2010/main" val="66862368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12091" y="1929384"/>
            <a:ext cx="11875510" cy="237744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212091" y="5276091"/>
            <a:ext cx="11875510" cy="620396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1957886" y="12477632"/>
            <a:ext cx="4130620" cy="647936"/>
          </a:xfrm>
          <a:prstGeom prst="rect">
            <a:avLst/>
          </a:prstGeom>
        </p:spPr>
        <p:txBody>
          <a:bodyPr vert="horz" lIns="91440" tIns="45720" rIns="91440" bIns="45720" rtlCol="0" anchor="ctr"/>
          <a:lstStyle>
            <a:lvl1pPr algn="r">
              <a:defRPr sz="2000">
                <a:solidFill>
                  <a:schemeClr val="tx1">
                    <a:alpha val="70000"/>
                  </a:schemeClr>
                </a:solidFill>
              </a:defRPr>
            </a:lvl1pPr>
          </a:lstStyle>
          <a:p>
            <a:fld id="{24AF3E9B-0DBF-1642-B6F9-05D2929FFD5C}" type="datetimeFigureOut">
              <a:rPr lang="en-US" smtClean="0"/>
              <a:t>3/17/21</a:t>
            </a:fld>
            <a:endParaRPr lang="en-US"/>
          </a:p>
        </p:txBody>
      </p:sp>
      <p:sp>
        <p:nvSpPr>
          <p:cNvPr id="5" name="Footer Placeholder 4"/>
          <p:cNvSpPr>
            <a:spLocks noGrp="1"/>
          </p:cNvSpPr>
          <p:nvPr>
            <p:ph type="ftr" sz="quarter" idx="3"/>
          </p:nvPr>
        </p:nvSpPr>
        <p:spPr>
          <a:xfrm>
            <a:off x="2204478" y="12472416"/>
            <a:ext cx="9113328" cy="640080"/>
          </a:xfrm>
          <a:prstGeom prst="rect">
            <a:avLst/>
          </a:prstGeom>
        </p:spPr>
        <p:txBody>
          <a:bodyPr vert="horz" lIns="91440" tIns="45720" rIns="91440" bIns="45720" rtlCol="0" anchor="ctr"/>
          <a:lstStyle>
            <a:lvl1pPr algn="l">
              <a:defRPr sz="2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6480224" y="12435840"/>
            <a:ext cx="731520" cy="731520"/>
          </a:xfrm>
          <a:prstGeom prst="ellipse">
            <a:avLst/>
          </a:prstGeom>
          <a:solidFill>
            <a:srgbClr val="1D1D1D">
              <a:alpha val="69804"/>
            </a:srgbClr>
          </a:solidFill>
        </p:spPr>
        <p:txBody>
          <a:bodyPr vert="horz" lIns="18288" tIns="45720" rIns="18288" bIns="45720" rtlCol="0" anchor="ctr">
            <a:noAutofit/>
          </a:bodyPr>
          <a:lstStyle>
            <a:lvl1pPr algn="ctr">
              <a:defRPr sz="2200" spc="0" baseline="0">
                <a:solidFill>
                  <a:srgbClr val="FFFFFF"/>
                </a:solidFill>
              </a:defRPr>
            </a:lvl1pPr>
          </a:lstStyle>
          <a:p>
            <a:fld id="{00000000-1234-1234-1234-123412341234}" type="slidenum">
              <a:rPr lang="en-US" smtClean="0"/>
              <a:pPr/>
              <a:t>‹#›</a:t>
            </a:fld>
            <a:endParaRPr lang="en-US" sz="1050">
              <a:latin typeface="Arial"/>
              <a:ea typeface="Arial"/>
              <a:cs typeface="Arial"/>
              <a:sym typeface="Arial"/>
            </a:endParaRPr>
          </a:p>
        </p:txBody>
      </p:sp>
    </p:spTree>
    <p:extLst>
      <p:ext uri="{BB962C8B-B14F-4D97-AF65-F5344CB8AC3E}">
        <p14:creationId xmlns:p14="http://schemas.microsoft.com/office/powerpoint/2010/main" val="1062370488"/>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 id="2147484027" r:id="rId12"/>
    <p:sldLayoutId id="2147484030" r:id="rId13"/>
  </p:sldLayoutIdLst>
  <p:hf sldNum="0" hdr="0" ftr="0" dt="0"/>
  <p:txStyles>
    <p:titleStyle>
      <a:lvl1pPr algn="ctr" defTabSz="1828800" rtl="0" eaLnBrk="1" latinLnBrk="0" hangingPunct="1">
        <a:lnSpc>
          <a:spcPct val="90000"/>
        </a:lnSpc>
        <a:spcBef>
          <a:spcPct val="0"/>
        </a:spcBef>
        <a:buNone/>
        <a:defRPr sz="5200" kern="1200" cap="all" spc="400" baseline="0">
          <a:solidFill>
            <a:schemeClr val="tx1">
              <a:lumMod val="85000"/>
              <a:lumOff val="15000"/>
            </a:schemeClr>
          </a:solidFill>
          <a:latin typeface="+mj-lt"/>
          <a:ea typeface="+mj-ea"/>
          <a:cs typeface="+mj-cs"/>
        </a:defRPr>
      </a:lvl1pPr>
    </p:titleStyle>
    <p:bodyStyle>
      <a:lvl1pPr marL="457200" indent="-457200" algn="l" defTabSz="1828800" rtl="0" eaLnBrk="1" latinLnBrk="0" hangingPunct="1">
        <a:lnSpc>
          <a:spcPct val="100000"/>
        </a:lnSpc>
        <a:spcBef>
          <a:spcPts val="2000"/>
        </a:spcBef>
        <a:buClr>
          <a:schemeClr val="accent2"/>
        </a:buClr>
        <a:buFont typeface="Arial" panose="020B0604020202020204" pitchFamily="34" charset="0"/>
        <a:buChar char="•"/>
        <a:defRPr sz="3600" kern="1200">
          <a:solidFill>
            <a:schemeClr val="tx1">
              <a:lumMod val="85000"/>
              <a:lumOff val="15000"/>
            </a:schemeClr>
          </a:solidFill>
          <a:latin typeface="+mn-lt"/>
          <a:ea typeface="+mn-ea"/>
          <a:cs typeface="+mn-cs"/>
        </a:defRPr>
      </a:lvl1pPr>
      <a:lvl2pPr marL="9144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2pPr>
      <a:lvl3pPr marL="13716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3pPr>
      <a:lvl4pPr marL="18288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4pPr>
      <a:lvl5pPr marL="22860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5pPr>
      <a:lvl6pPr marL="26289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solidFill>
          <a:latin typeface="+mn-lt"/>
          <a:ea typeface="+mn-ea"/>
          <a:cs typeface="+mn-cs"/>
        </a:defRPr>
      </a:lvl6pPr>
      <a:lvl7pPr marL="29718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solidFill>
          <a:latin typeface="+mn-lt"/>
          <a:ea typeface="+mn-ea"/>
          <a:cs typeface="+mn-cs"/>
        </a:defRPr>
      </a:lvl7pPr>
      <a:lvl8pPr marL="33147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baseline="0">
          <a:solidFill>
            <a:schemeClr val="tx1"/>
          </a:solidFill>
          <a:latin typeface="+mn-lt"/>
          <a:ea typeface="+mn-ea"/>
          <a:cs typeface="+mn-cs"/>
        </a:defRPr>
      </a:lvl8pPr>
      <a:lvl9pPr marL="36576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baseline="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4.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8.png"/><Relationship Id="rId4" Type="http://schemas.openxmlformats.org/officeDocument/2006/relationships/image" Target="../media/image15.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www.figma.com/proto/w7rthfw4wLOlR7vJ3wgNZh/Ordering-a-Pour-Over-Coffee-from-Favorites?node-id=148:305&amp;scaling=scale-down"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7" name="Google Shape;108;p19">
            <a:extLst>
              <a:ext uri="{FF2B5EF4-FFF2-40B4-BE49-F238E27FC236}">
                <a16:creationId xmlns:a16="http://schemas.microsoft.com/office/drawing/2014/main" id="{714AFFFE-D080-3047-AC07-5785AB22770C}"/>
              </a:ext>
            </a:extLst>
          </p:cNvPr>
          <p:cNvSpPr txBox="1">
            <a:spLocks noGrp="1"/>
          </p:cNvSpPr>
          <p:nvPr>
            <p:ph type="title"/>
          </p:nvPr>
        </p:nvSpPr>
        <p:spPr>
          <a:xfrm>
            <a:off x="10039352" y="3174225"/>
            <a:ext cx="7134956" cy="2361152"/>
          </a:xfrm>
          <a:prstGeom prst="rect">
            <a:avLst/>
          </a:prstGeom>
          <a:noFill/>
          <a:ln>
            <a:noFill/>
          </a:ln>
        </p:spPr>
        <p:txBody>
          <a:bodyPr spcFirstLastPara="1" wrap="square" lIns="38100" tIns="38100" rIns="38100" bIns="38100" anchor="ctr" anchorCtr="0">
            <a:noAutofit/>
          </a:bodyPr>
          <a:lstStyle/>
          <a:p>
            <a:pPr algn="ctr">
              <a:buSzPts val="7000"/>
            </a:pPr>
            <a:r>
              <a:rPr lang="en-US" sz="5250" dirty="0">
                <a:latin typeface="Lucida Bright" panose="02040602050505020304" pitchFamily="18" charset="77"/>
              </a:rPr>
              <a:t>Coffee shop/ education app</a:t>
            </a:r>
            <a:endParaRPr dirty="0">
              <a:latin typeface="Lucida Bright" panose="02040602050505020304" pitchFamily="18" charset="77"/>
            </a:endParaRPr>
          </a:p>
        </p:txBody>
      </p:sp>
      <p:sp>
        <p:nvSpPr>
          <p:cNvPr id="8" name="Google Shape;109;p19">
            <a:extLst>
              <a:ext uri="{FF2B5EF4-FFF2-40B4-BE49-F238E27FC236}">
                <a16:creationId xmlns:a16="http://schemas.microsoft.com/office/drawing/2014/main" id="{830BADA1-7BB6-B648-8D3A-B1F25E440AA8}"/>
              </a:ext>
            </a:extLst>
          </p:cNvPr>
          <p:cNvSpPr txBox="1">
            <a:spLocks noGrp="1"/>
          </p:cNvSpPr>
          <p:nvPr>
            <p:ph type="body" idx="1"/>
          </p:nvPr>
        </p:nvSpPr>
        <p:spPr>
          <a:xfrm>
            <a:off x="10039352" y="6256011"/>
            <a:ext cx="7134955" cy="7764789"/>
          </a:xfrm>
          <a:prstGeom prst="rect">
            <a:avLst/>
          </a:prstGeom>
          <a:noFill/>
          <a:ln>
            <a:noFill/>
          </a:ln>
        </p:spPr>
        <p:txBody>
          <a:bodyPr spcFirstLastPara="1" wrap="square" lIns="38100" tIns="38100" rIns="38100" bIns="38100" anchor="t" anchorCtr="0">
            <a:noAutofit/>
          </a:bodyPr>
          <a:lstStyle/>
          <a:p>
            <a:pPr marL="0" indent="0" algn="ctr"/>
            <a:r>
              <a:rPr lang="en-US" dirty="0">
                <a:latin typeface="Kailasa" panose="02000500000000020004" pitchFamily="2" charset="0"/>
                <a:cs typeface="Kailasa" panose="02000500000000020004" pitchFamily="2" charset="0"/>
              </a:rPr>
              <a:t>Heather M </a:t>
            </a:r>
            <a:r>
              <a:rPr lang="en-US" dirty="0" err="1">
                <a:latin typeface="Kailasa" panose="02000500000000020004" pitchFamily="2" charset="0"/>
                <a:cs typeface="Kailasa" panose="02000500000000020004" pitchFamily="2" charset="0"/>
              </a:rPr>
              <a:t>Cruce</a:t>
            </a:r>
            <a:endParaRPr dirty="0">
              <a:latin typeface="Kailasa" panose="02000500000000020004" pitchFamily="2" charset="0"/>
              <a:cs typeface="Kailasa" panose="02000500000000020004" pitchFamily="2" charset="0"/>
            </a:endParaRPr>
          </a:p>
          <a:p>
            <a:pPr marL="0" indent="0" algn="ctr"/>
            <a:r>
              <a:rPr lang="en-US" dirty="0">
                <a:latin typeface="Kailasa" panose="02000500000000020004" pitchFamily="2" charset="0"/>
                <a:cs typeface="Kailasa" panose="02000500000000020004" pitchFamily="2" charset="0"/>
              </a:rPr>
              <a:t>2 Months Duration</a:t>
            </a:r>
          </a:p>
          <a:p>
            <a:pPr marL="0" indent="0" algn="ctr"/>
            <a:r>
              <a:rPr lang="en-US" dirty="0">
                <a:latin typeface="Kailasa" panose="02000500000000020004" pitchFamily="2" charset="0"/>
                <a:cs typeface="Kailasa" panose="02000500000000020004" pitchFamily="2" charset="0"/>
              </a:rPr>
              <a:t>Tools:</a:t>
            </a:r>
          </a:p>
          <a:p>
            <a:pPr marL="0" indent="0" algn="ctr"/>
            <a:r>
              <a:rPr lang="en-US" dirty="0"/>
              <a:t>Figma</a:t>
            </a:r>
          </a:p>
          <a:p>
            <a:pPr marL="0" indent="0" algn="ctr"/>
            <a:r>
              <a:rPr lang="en-US" dirty="0"/>
              <a:t>Miro</a:t>
            </a:r>
          </a:p>
          <a:p>
            <a:pPr marL="0" indent="0" algn="ctr"/>
            <a:r>
              <a:rPr lang="en-US" dirty="0"/>
              <a:t>WAVE</a:t>
            </a:r>
          </a:p>
          <a:p>
            <a:pPr marL="0" indent="0" algn="ctr"/>
            <a:r>
              <a:rPr lang="en-US" dirty="0" err="1"/>
              <a:t>Zeplin</a:t>
            </a:r>
            <a:endParaRPr lang="en-US" dirty="0"/>
          </a:p>
          <a:p>
            <a:pPr marL="0" indent="0" algn="ctr"/>
            <a:r>
              <a:rPr lang="en-US" dirty="0"/>
              <a:t>Lookback</a:t>
            </a:r>
          </a:p>
          <a:p>
            <a:pPr marL="0" indent="0" algn="ctr"/>
            <a:endParaRPr lang="en-US" dirty="0"/>
          </a:p>
          <a:p>
            <a:pPr marL="0" indent="0" algn="ctr"/>
            <a:endParaRPr dirty="0"/>
          </a:p>
        </p:txBody>
      </p:sp>
      <p:pic>
        <p:nvPicPr>
          <p:cNvPr id="3" name="Picture 2">
            <a:extLst>
              <a:ext uri="{FF2B5EF4-FFF2-40B4-BE49-F238E27FC236}">
                <a16:creationId xmlns:a16="http://schemas.microsoft.com/office/drawing/2014/main" id="{53316012-69FD-9447-8A88-6D266420D0BE}"/>
              </a:ext>
            </a:extLst>
          </p:cNvPr>
          <p:cNvPicPr>
            <a:picLocks noChangeAspect="1"/>
          </p:cNvPicPr>
          <p:nvPr/>
        </p:nvPicPr>
        <p:blipFill>
          <a:blip r:embed="rId3"/>
          <a:stretch>
            <a:fillRect/>
          </a:stretch>
        </p:blipFill>
        <p:spPr>
          <a:xfrm>
            <a:off x="1314450" y="1657350"/>
            <a:ext cx="6934200" cy="10401300"/>
          </a:xfrm>
          <a:prstGeom prst="rect">
            <a:avLst/>
          </a:prstGeom>
        </p:spPr>
      </p:pic>
    </p:spTree>
    <p:extLst>
      <p:ext uri="{BB962C8B-B14F-4D97-AF65-F5344CB8AC3E}">
        <p14:creationId xmlns:p14="http://schemas.microsoft.com/office/powerpoint/2010/main" val="2669636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24"/>
          <p:cNvSpPr txBox="1">
            <a:spLocks noGrp="1"/>
          </p:cNvSpPr>
          <p:nvPr>
            <p:ph type="title"/>
          </p:nvPr>
        </p:nvSpPr>
        <p:spPr>
          <a:xfrm>
            <a:off x="2045512" y="-2442"/>
            <a:ext cx="14254126" cy="3371850"/>
          </a:xfrm>
          <a:prstGeom prst="rect">
            <a:avLst/>
          </a:prstGeom>
          <a:noFill/>
          <a:ln>
            <a:noFill/>
          </a:ln>
        </p:spPr>
        <p:txBody>
          <a:bodyPr spcFirstLastPara="1" wrap="square" lIns="38100" tIns="38100" rIns="38100" bIns="38100" anchor="ctr" anchorCtr="0">
            <a:noAutofit/>
          </a:bodyPr>
          <a:lstStyle/>
          <a:p>
            <a:pPr algn="ctr"/>
            <a:r>
              <a:rPr lang="en-US" dirty="0">
                <a:latin typeface="Lucida Bright" panose="02040602050505020304" pitchFamily="18" charset="77"/>
              </a:rPr>
              <a:t>Design: Iteration</a:t>
            </a:r>
            <a:endParaRPr dirty="0">
              <a:latin typeface="Lucida Bright" panose="02040602050505020304" pitchFamily="18" charset="77"/>
            </a:endParaRPr>
          </a:p>
        </p:txBody>
      </p:sp>
      <p:pic>
        <p:nvPicPr>
          <p:cNvPr id="3" name="Picture 2">
            <a:extLst>
              <a:ext uri="{FF2B5EF4-FFF2-40B4-BE49-F238E27FC236}">
                <a16:creationId xmlns:a16="http://schemas.microsoft.com/office/drawing/2014/main" id="{F6CBF697-50DC-D04B-87C9-4AB67A5FF010}"/>
              </a:ext>
            </a:extLst>
          </p:cNvPr>
          <p:cNvPicPr>
            <a:picLocks noChangeAspect="1"/>
          </p:cNvPicPr>
          <p:nvPr/>
        </p:nvPicPr>
        <p:blipFill>
          <a:blip r:embed="rId3"/>
          <a:stretch>
            <a:fillRect/>
          </a:stretch>
        </p:blipFill>
        <p:spPr>
          <a:xfrm>
            <a:off x="2145969" y="3369408"/>
            <a:ext cx="1781816" cy="3748413"/>
          </a:xfrm>
          <a:prstGeom prst="rect">
            <a:avLst/>
          </a:prstGeom>
        </p:spPr>
      </p:pic>
      <p:pic>
        <p:nvPicPr>
          <p:cNvPr id="5" name="Picture 4">
            <a:extLst>
              <a:ext uri="{FF2B5EF4-FFF2-40B4-BE49-F238E27FC236}">
                <a16:creationId xmlns:a16="http://schemas.microsoft.com/office/drawing/2014/main" id="{59A90F9B-4200-324B-A295-90E8B5DD6680}"/>
              </a:ext>
            </a:extLst>
          </p:cNvPr>
          <p:cNvPicPr>
            <a:picLocks noChangeAspect="1"/>
          </p:cNvPicPr>
          <p:nvPr/>
        </p:nvPicPr>
        <p:blipFill>
          <a:blip r:embed="rId4"/>
          <a:stretch>
            <a:fillRect/>
          </a:stretch>
        </p:blipFill>
        <p:spPr>
          <a:xfrm>
            <a:off x="4271531" y="3369408"/>
            <a:ext cx="1794453" cy="3748413"/>
          </a:xfrm>
          <a:prstGeom prst="rect">
            <a:avLst/>
          </a:prstGeom>
        </p:spPr>
      </p:pic>
      <p:pic>
        <p:nvPicPr>
          <p:cNvPr id="7" name="Picture 6">
            <a:extLst>
              <a:ext uri="{FF2B5EF4-FFF2-40B4-BE49-F238E27FC236}">
                <a16:creationId xmlns:a16="http://schemas.microsoft.com/office/drawing/2014/main" id="{F29576E6-CBB4-3D4A-80C1-09E389BF32E3}"/>
              </a:ext>
            </a:extLst>
          </p:cNvPr>
          <p:cNvPicPr>
            <a:picLocks noChangeAspect="1"/>
          </p:cNvPicPr>
          <p:nvPr/>
        </p:nvPicPr>
        <p:blipFill>
          <a:blip r:embed="rId5"/>
          <a:stretch>
            <a:fillRect/>
          </a:stretch>
        </p:blipFill>
        <p:spPr>
          <a:xfrm>
            <a:off x="6409730" y="3369408"/>
            <a:ext cx="1724009" cy="3748413"/>
          </a:xfrm>
          <a:prstGeom prst="rect">
            <a:avLst/>
          </a:prstGeom>
        </p:spPr>
      </p:pic>
      <p:pic>
        <p:nvPicPr>
          <p:cNvPr id="9" name="Picture 8">
            <a:extLst>
              <a:ext uri="{FF2B5EF4-FFF2-40B4-BE49-F238E27FC236}">
                <a16:creationId xmlns:a16="http://schemas.microsoft.com/office/drawing/2014/main" id="{A80CB07E-60C3-424E-BBC8-C73CBE1F9623}"/>
              </a:ext>
            </a:extLst>
          </p:cNvPr>
          <p:cNvPicPr>
            <a:picLocks noChangeAspect="1"/>
          </p:cNvPicPr>
          <p:nvPr/>
        </p:nvPicPr>
        <p:blipFill>
          <a:blip r:embed="rId6"/>
          <a:stretch>
            <a:fillRect/>
          </a:stretch>
        </p:blipFill>
        <p:spPr>
          <a:xfrm>
            <a:off x="8477485" y="3369408"/>
            <a:ext cx="1801357" cy="3748413"/>
          </a:xfrm>
          <a:prstGeom prst="rect">
            <a:avLst/>
          </a:prstGeom>
        </p:spPr>
      </p:pic>
      <p:sp>
        <p:nvSpPr>
          <p:cNvPr id="2" name="TextBox 1">
            <a:extLst>
              <a:ext uri="{FF2B5EF4-FFF2-40B4-BE49-F238E27FC236}">
                <a16:creationId xmlns:a16="http://schemas.microsoft.com/office/drawing/2014/main" id="{D12CE7C6-02C5-CA48-9395-F27D63ED46D8}"/>
              </a:ext>
            </a:extLst>
          </p:cNvPr>
          <p:cNvSpPr txBox="1"/>
          <p:nvPr/>
        </p:nvSpPr>
        <p:spPr>
          <a:xfrm>
            <a:off x="11018898" y="4593876"/>
            <a:ext cx="5861538" cy="6968254"/>
          </a:xfrm>
          <a:prstGeom prst="rect">
            <a:avLst/>
          </a:prstGeom>
          <a:noFill/>
        </p:spPr>
        <p:txBody>
          <a:bodyPr wrap="square" rtlCol="0">
            <a:spAutoFit/>
          </a:bodyPr>
          <a:lstStyle/>
          <a:p>
            <a:pPr marL="342900" indent="-342900">
              <a:lnSpc>
                <a:spcPct val="150000"/>
              </a:lnSpc>
              <a:buFont typeface="Wingdings" pitchFamily="2" charset="2"/>
              <a:buChar char="§"/>
            </a:pPr>
            <a:r>
              <a:rPr lang="en-US" sz="2000" dirty="0">
                <a:latin typeface="Kailasa" panose="02000500000000020004" pitchFamily="2" charset="0"/>
                <a:cs typeface="Kailasa" panose="02000500000000020004" pitchFamily="2" charset="0"/>
              </a:rPr>
              <a:t>Above screens are the iteration sent to Lookback  and the second is the iteration based on Lookback feedback. </a:t>
            </a:r>
          </a:p>
          <a:p>
            <a:pPr marL="342900" indent="-342900">
              <a:lnSpc>
                <a:spcPct val="150000"/>
              </a:lnSpc>
              <a:buFont typeface="Wingdings" pitchFamily="2" charset="2"/>
              <a:buChar char="§"/>
            </a:pPr>
            <a:r>
              <a:rPr lang="en-US" sz="2000" dirty="0">
                <a:latin typeface="Kailasa" panose="02000500000000020004" pitchFamily="2" charset="0"/>
                <a:cs typeface="Kailasa" panose="02000500000000020004" pitchFamily="2" charset="0"/>
              </a:rPr>
              <a:t>I will work on decreasing time on completing the task. With most all users (70%) in test wanting to click on the text box of study group details. I wish to improve upon this KPI. </a:t>
            </a:r>
          </a:p>
          <a:p>
            <a:pPr marL="342900" indent="-342900">
              <a:lnSpc>
                <a:spcPct val="150000"/>
              </a:lnSpc>
              <a:buFont typeface="Wingdings" pitchFamily="2" charset="2"/>
              <a:buChar char="§"/>
            </a:pPr>
            <a:r>
              <a:rPr lang="en-US" sz="2000" dirty="0">
                <a:latin typeface="Kailasa" panose="02000500000000020004" pitchFamily="2" charset="0"/>
                <a:cs typeface="Kailasa" panose="02000500000000020004" pitchFamily="2" charset="0"/>
              </a:rPr>
              <a:t>I decided to take out text box and vintage looking graphic and replace with a map feature. This way I can draw upon users experience of map actions and keep users from wasting time trying to click an in-actionable item.</a:t>
            </a:r>
            <a:br>
              <a:rPr lang="en-US" sz="2000" dirty="0"/>
            </a:br>
            <a:endParaRPr lang="en-US" sz="1950" dirty="0">
              <a:latin typeface="Kailasa" panose="02000500000000020004" pitchFamily="2" charset="0"/>
              <a:cs typeface="Kailasa" panose="02000500000000020004" pitchFamily="2" charset="0"/>
            </a:endParaRPr>
          </a:p>
        </p:txBody>
      </p:sp>
      <p:pic>
        <p:nvPicPr>
          <p:cNvPr id="8" name="Picture 7" descr="A picture containing text, device, screenshot&#10;&#10;Description automatically generated">
            <a:extLst>
              <a:ext uri="{FF2B5EF4-FFF2-40B4-BE49-F238E27FC236}">
                <a16:creationId xmlns:a16="http://schemas.microsoft.com/office/drawing/2014/main" id="{BCC72956-968C-0E46-BD93-0E5C7F12DAF3}"/>
              </a:ext>
            </a:extLst>
          </p:cNvPr>
          <p:cNvPicPr>
            <a:picLocks noChangeAspect="1"/>
          </p:cNvPicPr>
          <p:nvPr/>
        </p:nvPicPr>
        <p:blipFill>
          <a:blip r:embed="rId7"/>
          <a:stretch>
            <a:fillRect/>
          </a:stretch>
        </p:blipFill>
        <p:spPr>
          <a:xfrm>
            <a:off x="1771747" y="8100863"/>
            <a:ext cx="1701800" cy="3619500"/>
          </a:xfrm>
          <a:prstGeom prst="rect">
            <a:avLst/>
          </a:prstGeom>
        </p:spPr>
      </p:pic>
      <p:pic>
        <p:nvPicPr>
          <p:cNvPr id="13" name="Picture 12" descr="A cup of coffee&#10;&#10;Description automatically generated with medium confidence">
            <a:extLst>
              <a:ext uri="{FF2B5EF4-FFF2-40B4-BE49-F238E27FC236}">
                <a16:creationId xmlns:a16="http://schemas.microsoft.com/office/drawing/2014/main" id="{DE118344-7399-6547-808A-9E5D99447D0F}"/>
              </a:ext>
            </a:extLst>
          </p:cNvPr>
          <p:cNvPicPr>
            <a:picLocks noChangeAspect="1"/>
          </p:cNvPicPr>
          <p:nvPr/>
        </p:nvPicPr>
        <p:blipFill>
          <a:blip r:embed="rId8"/>
          <a:stretch>
            <a:fillRect/>
          </a:stretch>
        </p:blipFill>
        <p:spPr>
          <a:xfrm>
            <a:off x="4213603" y="8100863"/>
            <a:ext cx="1676400" cy="3619500"/>
          </a:xfrm>
          <a:prstGeom prst="rect">
            <a:avLst/>
          </a:prstGeom>
        </p:spPr>
      </p:pic>
      <p:pic>
        <p:nvPicPr>
          <p:cNvPr id="15" name="Picture 14" descr="Graphical user interface, diagram, application&#10;&#10;Description automatically generated">
            <a:extLst>
              <a:ext uri="{FF2B5EF4-FFF2-40B4-BE49-F238E27FC236}">
                <a16:creationId xmlns:a16="http://schemas.microsoft.com/office/drawing/2014/main" id="{5078B4FE-A95B-1641-A238-3D289B62C03D}"/>
              </a:ext>
            </a:extLst>
          </p:cNvPr>
          <p:cNvPicPr>
            <a:picLocks noChangeAspect="1"/>
          </p:cNvPicPr>
          <p:nvPr/>
        </p:nvPicPr>
        <p:blipFill>
          <a:blip r:embed="rId9"/>
          <a:stretch>
            <a:fillRect/>
          </a:stretch>
        </p:blipFill>
        <p:spPr>
          <a:xfrm>
            <a:off x="6630059" y="8100863"/>
            <a:ext cx="1663700" cy="3632200"/>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DD89F86D-B9CC-894A-AC3F-5F8065FBB765}"/>
              </a:ext>
            </a:extLst>
          </p:cNvPr>
          <p:cNvPicPr>
            <a:picLocks noChangeAspect="1"/>
          </p:cNvPicPr>
          <p:nvPr/>
        </p:nvPicPr>
        <p:blipFill>
          <a:blip r:embed="rId10"/>
          <a:stretch>
            <a:fillRect/>
          </a:stretch>
        </p:blipFill>
        <p:spPr>
          <a:xfrm>
            <a:off x="8910230" y="8069500"/>
            <a:ext cx="1663700" cy="3619500"/>
          </a:xfrm>
          <a:prstGeom prst="rect">
            <a:avLst/>
          </a:prstGeom>
        </p:spPr>
      </p:pic>
    </p:spTree>
    <p:extLst>
      <p:ext uri="{BB962C8B-B14F-4D97-AF65-F5344CB8AC3E}">
        <p14:creationId xmlns:p14="http://schemas.microsoft.com/office/powerpoint/2010/main" val="20119759"/>
      </p:ext>
    </p:extLst>
  </p:cSld>
  <p:clrMapOvr>
    <a:masterClrMapping/>
  </p:clrMapOvr>
  <mc:AlternateContent xmlns:mc="http://schemas.openxmlformats.org/markup-compatibility/2006" xmlns:p14="http://schemas.microsoft.com/office/powerpoint/2010/main">
    <mc:Choice Requires="p14">
      <p:transition spd="slow" p14:dur="15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24"/>
          <p:cNvSpPr txBox="1">
            <a:spLocks noGrp="1"/>
          </p:cNvSpPr>
          <p:nvPr>
            <p:ph type="title"/>
          </p:nvPr>
        </p:nvSpPr>
        <p:spPr>
          <a:xfrm>
            <a:off x="1811051" y="1076082"/>
            <a:ext cx="14254126" cy="3371850"/>
          </a:xfrm>
          <a:prstGeom prst="rect">
            <a:avLst/>
          </a:prstGeom>
          <a:noFill/>
          <a:ln>
            <a:noFill/>
          </a:ln>
        </p:spPr>
        <p:txBody>
          <a:bodyPr spcFirstLastPara="1" wrap="square" lIns="38100" tIns="38100" rIns="38100" bIns="38100" anchor="ctr" anchorCtr="0">
            <a:noAutofit/>
          </a:bodyPr>
          <a:lstStyle/>
          <a:p>
            <a:pPr algn="ctr"/>
            <a:r>
              <a:rPr lang="en-US" dirty="0">
                <a:latin typeface="Lucida Bright" panose="02040602050505020304" pitchFamily="18" charset="77"/>
              </a:rPr>
              <a:t>Solution &amp; Impact Overview</a:t>
            </a:r>
            <a:endParaRPr dirty="0">
              <a:latin typeface="Lucida Bright" panose="02040602050505020304" pitchFamily="18" charset="77"/>
            </a:endParaRPr>
          </a:p>
        </p:txBody>
      </p:sp>
      <p:sp>
        <p:nvSpPr>
          <p:cNvPr id="4" name="TextBox 3">
            <a:extLst>
              <a:ext uri="{FF2B5EF4-FFF2-40B4-BE49-F238E27FC236}">
                <a16:creationId xmlns:a16="http://schemas.microsoft.com/office/drawing/2014/main" id="{01B68B5E-DC78-CB43-9769-34450C071F34}"/>
              </a:ext>
            </a:extLst>
          </p:cNvPr>
          <p:cNvSpPr txBox="1"/>
          <p:nvPr/>
        </p:nvSpPr>
        <p:spPr>
          <a:xfrm>
            <a:off x="2982791" y="3845169"/>
            <a:ext cx="11910646" cy="1855316"/>
          </a:xfrm>
          <a:prstGeom prst="rect">
            <a:avLst/>
          </a:prstGeom>
          <a:noFill/>
        </p:spPr>
        <p:txBody>
          <a:bodyPr wrap="square" rtlCol="0">
            <a:spAutoFit/>
          </a:bodyPr>
          <a:lstStyle/>
          <a:p>
            <a:pPr>
              <a:lnSpc>
                <a:spcPct val="150000"/>
              </a:lnSpc>
            </a:pPr>
            <a:r>
              <a:rPr lang="en-US" sz="1950" dirty="0">
                <a:latin typeface="Kailasa" panose="02000500000000020004" pitchFamily="2" charset="0"/>
                <a:cs typeface="Kailasa" panose="02000500000000020004" pitchFamily="2" charset="0"/>
              </a:rPr>
              <a:t>While working on the final iteration for class I started to understand why small changes were important to the design process.  For example, what seemed like a straightforward change, to move and/or change the sandwich menu icon.  There are many possible iterations for a single change!  I enjoyed making the prototypes and exploring different designs for the Coffeeshop/Education app.  </a:t>
            </a:r>
          </a:p>
        </p:txBody>
      </p:sp>
      <p:pic>
        <p:nvPicPr>
          <p:cNvPr id="11" name="Picture 10">
            <a:extLst>
              <a:ext uri="{FF2B5EF4-FFF2-40B4-BE49-F238E27FC236}">
                <a16:creationId xmlns:a16="http://schemas.microsoft.com/office/drawing/2014/main" id="{DB7B4E66-E66A-594E-8BE9-578EAA46451F}"/>
              </a:ext>
            </a:extLst>
          </p:cNvPr>
          <p:cNvPicPr>
            <a:picLocks noChangeAspect="1"/>
          </p:cNvPicPr>
          <p:nvPr/>
        </p:nvPicPr>
        <p:blipFill rotWithShape="1">
          <a:blip r:embed="rId3"/>
          <a:srcRect l="8386" t="6754" r="10780" b="3411"/>
          <a:stretch/>
        </p:blipFill>
        <p:spPr>
          <a:xfrm>
            <a:off x="12900557" y="7304336"/>
            <a:ext cx="1462405" cy="3237011"/>
          </a:xfrm>
          <a:prstGeom prst="rect">
            <a:avLst/>
          </a:prstGeom>
        </p:spPr>
      </p:pic>
      <p:pic>
        <p:nvPicPr>
          <p:cNvPr id="14" name="Picture 13">
            <a:extLst>
              <a:ext uri="{FF2B5EF4-FFF2-40B4-BE49-F238E27FC236}">
                <a16:creationId xmlns:a16="http://schemas.microsoft.com/office/drawing/2014/main" id="{F0CF01EA-271F-E347-97DC-2F6E82F97A1F}"/>
              </a:ext>
            </a:extLst>
          </p:cNvPr>
          <p:cNvPicPr>
            <a:picLocks noChangeAspect="1"/>
          </p:cNvPicPr>
          <p:nvPr/>
        </p:nvPicPr>
        <p:blipFill rotWithShape="1">
          <a:blip r:embed="rId4"/>
          <a:srcRect l="4798" t="876" r="7118" b="2914"/>
          <a:stretch/>
        </p:blipFill>
        <p:spPr>
          <a:xfrm>
            <a:off x="9740467" y="7217019"/>
            <a:ext cx="1433254" cy="3237011"/>
          </a:xfrm>
          <a:prstGeom prst="rect">
            <a:avLst/>
          </a:prstGeom>
        </p:spPr>
      </p:pic>
      <p:pic>
        <p:nvPicPr>
          <p:cNvPr id="17" name="Picture 16">
            <a:extLst>
              <a:ext uri="{FF2B5EF4-FFF2-40B4-BE49-F238E27FC236}">
                <a16:creationId xmlns:a16="http://schemas.microsoft.com/office/drawing/2014/main" id="{8EDAC1E2-EEBB-4942-88D7-9B740F5AC5C9}"/>
              </a:ext>
            </a:extLst>
          </p:cNvPr>
          <p:cNvPicPr>
            <a:picLocks noChangeAspect="1"/>
          </p:cNvPicPr>
          <p:nvPr/>
        </p:nvPicPr>
        <p:blipFill rotWithShape="1">
          <a:blip r:embed="rId5"/>
          <a:srcRect l="7727" t="2507" r="4760" b="2965"/>
          <a:stretch/>
        </p:blipFill>
        <p:spPr>
          <a:xfrm>
            <a:off x="6635819" y="7304336"/>
            <a:ext cx="1360101" cy="3237010"/>
          </a:xfrm>
          <a:prstGeom prst="rect">
            <a:avLst/>
          </a:prstGeom>
        </p:spPr>
      </p:pic>
      <p:pic>
        <p:nvPicPr>
          <p:cNvPr id="19" name="Picture 18">
            <a:extLst>
              <a:ext uri="{FF2B5EF4-FFF2-40B4-BE49-F238E27FC236}">
                <a16:creationId xmlns:a16="http://schemas.microsoft.com/office/drawing/2014/main" id="{AFD3CAA5-CC16-7A4B-AE5A-13810DF3DA85}"/>
              </a:ext>
            </a:extLst>
          </p:cNvPr>
          <p:cNvPicPr>
            <a:picLocks noChangeAspect="1"/>
          </p:cNvPicPr>
          <p:nvPr/>
        </p:nvPicPr>
        <p:blipFill rotWithShape="1">
          <a:blip r:embed="rId6"/>
          <a:srcRect l="6757" t="2987" r="4941" b="1720"/>
          <a:stretch/>
        </p:blipFill>
        <p:spPr>
          <a:xfrm>
            <a:off x="3399950" y="7304336"/>
            <a:ext cx="1461643" cy="3241376"/>
          </a:xfrm>
          <a:prstGeom prst="rect">
            <a:avLst/>
          </a:prstGeom>
        </p:spPr>
      </p:pic>
      <p:pic>
        <p:nvPicPr>
          <p:cNvPr id="3" name="Picture 2" descr="A picture containing electronics, image&#10;&#10;Description automatically generated">
            <a:extLst>
              <a:ext uri="{FF2B5EF4-FFF2-40B4-BE49-F238E27FC236}">
                <a16:creationId xmlns:a16="http://schemas.microsoft.com/office/drawing/2014/main" id="{9ABF21BA-A4A0-5C49-A083-56B9856958A5}"/>
              </a:ext>
            </a:extLst>
          </p:cNvPr>
          <p:cNvPicPr>
            <a:picLocks noChangeAspect="1"/>
          </p:cNvPicPr>
          <p:nvPr/>
        </p:nvPicPr>
        <p:blipFill>
          <a:blip r:embed="rId7"/>
          <a:stretch>
            <a:fillRect/>
          </a:stretch>
        </p:blipFill>
        <p:spPr>
          <a:xfrm>
            <a:off x="11935376" y="7077819"/>
            <a:ext cx="3497539" cy="3690044"/>
          </a:xfrm>
          <a:prstGeom prst="rect">
            <a:avLst/>
          </a:prstGeom>
        </p:spPr>
      </p:pic>
      <p:pic>
        <p:nvPicPr>
          <p:cNvPr id="15" name="Picture 14" descr="A picture containing electronics, image&#10;&#10;Description automatically generated">
            <a:extLst>
              <a:ext uri="{FF2B5EF4-FFF2-40B4-BE49-F238E27FC236}">
                <a16:creationId xmlns:a16="http://schemas.microsoft.com/office/drawing/2014/main" id="{8743B69A-3912-A944-BC99-AC28F77F06C4}"/>
              </a:ext>
            </a:extLst>
          </p:cNvPr>
          <p:cNvPicPr>
            <a:picLocks noChangeAspect="1"/>
          </p:cNvPicPr>
          <p:nvPr/>
        </p:nvPicPr>
        <p:blipFill>
          <a:blip r:embed="rId7"/>
          <a:stretch>
            <a:fillRect/>
          </a:stretch>
        </p:blipFill>
        <p:spPr>
          <a:xfrm>
            <a:off x="8830729" y="6990502"/>
            <a:ext cx="3308172" cy="3690044"/>
          </a:xfrm>
          <a:prstGeom prst="rect">
            <a:avLst/>
          </a:prstGeom>
        </p:spPr>
      </p:pic>
      <p:pic>
        <p:nvPicPr>
          <p:cNvPr id="18" name="Picture 17" descr="A picture containing electronics, image&#10;&#10;Description automatically generated">
            <a:extLst>
              <a:ext uri="{FF2B5EF4-FFF2-40B4-BE49-F238E27FC236}">
                <a16:creationId xmlns:a16="http://schemas.microsoft.com/office/drawing/2014/main" id="{3F56A1EB-716B-DD4F-8155-C2CC2EB42420}"/>
              </a:ext>
            </a:extLst>
          </p:cNvPr>
          <p:cNvPicPr>
            <a:picLocks noChangeAspect="1"/>
          </p:cNvPicPr>
          <p:nvPr/>
        </p:nvPicPr>
        <p:blipFill>
          <a:blip r:embed="rId7"/>
          <a:stretch>
            <a:fillRect/>
          </a:stretch>
        </p:blipFill>
        <p:spPr>
          <a:xfrm>
            <a:off x="5696402" y="7077819"/>
            <a:ext cx="3308172" cy="3690044"/>
          </a:xfrm>
          <a:prstGeom prst="rect">
            <a:avLst/>
          </a:prstGeom>
        </p:spPr>
      </p:pic>
      <p:pic>
        <p:nvPicPr>
          <p:cNvPr id="20" name="Picture 19" descr="A picture containing electronics, image&#10;&#10;Description automatically generated">
            <a:extLst>
              <a:ext uri="{FF2B5EF4-FFF2-40B4-BE49-F238E27FC236}">
                <a16:creationId xmlns:a16="http://schemas.microsoft.com/office/drawing/2014/main" id="{1159758F-2251-F14A-94F9-206461B8798D}"/>
              </a:ext>
            </a:extLst>
          </p:cNvPr>
          <p:cNvPicPr>
            <a:picLocks noChangeAspect="1"/>
          </p:cNvPicPr>
          <p:nvPr/>
        </p:nvPicPr>
        <p:blipFill>
          <a:blip r:embed="rId7"/>
          <a:stretch>
            <a:fillRect/>
          </a:stretch>
        </p:blipFill>
        <p:spPr>
          <a:xfrm>
            <a:off x="2492838" y="7077819"/>
            <a:ext cx="3308172" cy="3690044"/>
          </a:xfrm>
          <a:prstGeom prst="rect">
            <a:avLst/>
          </a:prstGeom>
        </p:spPr>
      </p:pic>
    </p:spTree>
    <p:extLst>
      <p:ext uri="{BB962C8B-B14F-4D97-AF65-F5344CB8AC3E}">
        <p14:creationId xmlns:p14="http://schemas.microsoft.com/office/powerpoint/2010/main" val="2265240654"/>
      </p:ext>
    </p:extLst>
  </p:cSld>
  <p:clrMapOvr>
    <a:masterClrMapping/>
  </p:clrMapOvr>
  <mc:AlternateContent xmlns:mc="http://schemas.openxmlformats.org/markup-compatibility/2006" xmlns:p14="http://schemas.microsoft.com/office/powerpoint/2010/main">
    <mc:Choice Requires="p14">
      <p:transition spd="slow" p14:dur="15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28"/>
          <p:cNvSpPr txBox="1">
            <a:spLocks noGrp="1"/>
          </p:cNvSpPr>
          <p:nvPr>
            <p:ph type="title"/>
          </p:nvPr>
        </p:nvSpPr>
        <p:spPr>
          <a:xfrm>
            <a:off x="1079897" y="2493094"/>
            <a:ext cx="7140600" cy="3824251"/>
          </a:xfrm>
          <a:prstGeom prst="rect">
            <a:avLst/>
          </a:prstGeom>
          <a:noFill/>
          <a:ln>
            <a:noFill/>
          </a:ln>
        </p:spPr>
        <p:txBody>
          <a:bodyPr spcFirstLastPara="1" wrap="square" lIns="38100" tIns="38100" rIns="38100" bIns="38100" anchor="ctr" anchorCtr="0">
            <a:noAutofit/>
          </a:bodyPr>
          <a:lstStyle/>
          <a:p>
            <a:r>
              <a:rPr lang="en-US" dirty="0"/>
              <a:t>About Me</a:t>
            </a:r>
            <a:endParaRPr dirty="0"/>
          </a:p>
        </p:txBody>
      </p:sp>
      <p:sp>
        <p:nvSpPr>
          <p:cNvPr id="180" name="Google Shape;180;p28"/>
          <p:cNvSpPr txBox="1">
            <a:spLocks noGrp="1"/>
          </p:cNvSpPr>
          <p:nvPr>
            <p:ph type="body" idx="1"/>
          </p:nvPr>
        </p:nvSpPr>
        <p:spPr>
          <a:xfrm>
            <a:off x="1121029" y="5702969"/>
            <a:ext cx="7140600" cy="3824251"/>
          </a:xfrm>
          <a:prstGeom prst="rect">
            <a:avLst/>
          </a:prstGeom>
          <a:noFill/>
          <a:ln>
            <a:noFill/>
          </a:ln>
        </p:spPr>
        <p:txBody>
          <a:bodyPr spcFirstLastPara="1" wrap="square" lIns="38100" tIns="38100" rIns="38100" bIns="38100" anchor="t" anchorCtr="0">
            <a:noAutofit/>
          </a:bodyPr>
          <a:lstStyle/>
          <a:p>
            <a:pPr marL="0" indent="0">
              <a:buSzPts val="2600"/>
            </a:pPr>
            <a:r>
              <a:rPr lang="en-US" sz="1950" dirty="0"/>
              <a:t>I am a fresh UX designer ready to jump in whole heartedly.   A visual artist by practice with skills in 3-d work,  2-d work and digital arts.  I think of my art practice as visual experiences to present to an audience.  I hold an MFA in Visual Art and most recently a Nanodegree in UX Design.  With UX design I see every opportunity as a moment to engage with users and create lovely, and efficient products.</a:t>
            </a:r>
            <a:endParaRPr dirty="0"/>
          </a:p>
          <a:p>
            <a:pPr marL="0" indent="0">
              <a:buSzPts val="2600"/>
            </a:pPr>
            <a:endParaRPr sz="1950" dirty="0"/>
          </a:p>
        </p:txBody>
      </p:sp>
      <p:cxnSp>
        <p:nvCxnSpPr>
          <p:cNvPr id="181" name="Google Shape;181;p28"/>
          <p:cNvCxnSpPr/>
          <p:nvPr/>
        </p:nvCxnSpPr>
        <p:spPr>
          <a:xfrm rot="10800000" flipH="1">
            <a:off x="7322106" y="2493094"/>
            <a:ext cx="1" cy="166688"/>
          </a:xfrm>
          <a:prstGeom prst="straightConnector1">
            <a:avLst/>
          </a:prstGeom>
          <a:noFill/>
          <a:ln w="25400" cap="flat" cmpd="sng">
            <a:solidFill>
              <a:srgbClr val="CFD1D3"/>
            </a:solidFill>
            <a:prstDash val="solid"/>
            <a:miter lim="400000"/>
            <a:headEnd type="none" w="sm" len="sm"/>
            <a:tailEnd type="none" w="sm" len="sm"/>
          </a:ln>
        </p:spPr>
      </p:cxnSp>
      <p:cxnSp>
        <p:nvCxnSpPr>
          <p:cNvPr id="182" name="Google Shape;182;p28"/>
          <p:cNvCxnSpPr/>
          <p:nvPr/>
        </p:nvCxnSpPr>
        <p:spPr>
          <a:xfrm rot="10800000" flipH="1">
            <a:off x="1947732" y="2493094"/>
            <a:ext cx="1" cy="166688"/>
          </a:xfrm>
          <a:prstGeom prst="straightConnector1">
            <a:avLst/>
          </a:prstGeom>
          <a:noFill/>
          <a:ln w="25400" cap="flat" cmpd="sng">
            <a:solidFill>
              <a:srgbClr val="CFD1D3"/>
            </a:solidFill>
            <a:prstDash val="solid"/>
            <a:miter lim="400000"/>
            <a:headEnd type="none" w="sm" len="sm"/>
            <a:tailEnd type="none" w="sm" len="sm"/>
          </a:ln>
        </p:spPr>
      </p:cxnSp>
      <p:pic>
        <p:nvPicPr>
          <p:cNvPr id="4" name="Picture 3">
            <a:extLst>
              <a:ext uri="{FF2B5EF4-FFF2-40B4-BE49-F238E27FC236}">
                <a16:creationId xmlns:a16="http://schemas.microsoft.com/office/drawing/2014/main" id="{03B1A8D6-B1BB-DA48-8AA5-5F5FA913E495}"/>
              </a:ext>
            </a:extLst>
          </p:cNvPr>
          <p:cNvPicPr>
            <a:picLocks noChangeAspect="1"/>
          </p:cNvPicPr>
          <p:nvPr/>
        </p:nvPicPr>
        <p:blipFill>
          <a:blip r:embed="rId3"/>
          <a:stretch>
            <a:fillRect/>
          </a:stretch>
        </p:blipFill>
        <p:spPr>
          <a:xfrm>
            <a:off x="9088331" y="2093495"/>
            <a:ext cx="7381374" cy="98418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9" name="Picture 8">
            <a:extLst>
              <a:ext uri="{FF2B5EF4-FFF2-40B4-BE49-F238E27FC236}">
                <a16:creationId xmlns:a16="http://schemas.microsoft.com/office/drawing/2014/main" id="{E1FC9B83-63BA-D044-91B9-45DA8459796F}"/>
              </a:ext>
            </a:extLst>
          </p:cNvPr>
          <p:cNvPicPr>
            <a:picLocks noChangeAspect="1"/>
          </p:cNvPicPr>
          <p:nvPr/>
        </p:nvPicPr>
        <p:blipFill>
          <a:blip r:embed="rId3"/>
          <a:stretch>
            <a:fillRect/>
          </a:stretch>
        </p:blipFill>
        <p:spPr>
          <a:xfrm>
            <a:off x="8269266" y="1586684"/>
            <a:ext cx="7023198" cy="4682132"/>
          </a:xfrm>
          <a:prstGeom prst="rect">
            <a:avLst/>
          </a:prstGeom>
        </p:spPr>
      </p:pic>
      <p:pic>
        <p:nvPicPr>
          <p:cNvPr id="6" name="Picture 5">
            <a:extLst>
              <a:ext uri="{FF2B5EF4-FFF2-40B4-BE49-F238E27FC236}">
                <a16:creationId xmlns:a16="http://schemas.microsoft.com/office/drawing/2014/main" id="{382F9C50-72DC-264E-B712-10FD1D1C9986}"/>
              </a:ext>
            </a:extLst>
          </p:cNvPr>
          <p:cNvPicPr>
            <a:picLocks noChangeAspect="1"/>
          </p:cNvPicPr>
          <p:nvPr/>
        </p:nvPicPr>
        <p:blipFill rotWithShape="1">
          <a:blip r:embed="rId4"/>
          <a:srcRect r="46300"/>
          <a:stretch/>
        </p:blipFill>
        <p:spPr>
          <a:xfrm>
            <a:off x="13018061" y="1997625"/>
            <a:ext cx="3137171" cy="4127500"/>
          </a:xfrm>
          <a:prstGeom prst="rect">
            <a:avLst/>
          </a:prstGeom>
        </p:spPr>
      </p:pic>
      <p:sp>
        <p:nvSpPr>
          <p:cNvPr id="116" name="Google Shape;116;p20"/>
          <p:cNvSpPr txBox="1">
            <a:spLocks noGrp="1"/>
          </p:cNvSpPr>
          <p:nvPr>
            <p:ph type="title"/>
          </p:nvPr>
        </p:nvSpPr>
        <p:spPr>
          <a:xfrm>
            <a:off x="863329" y="903127"/>
            <a:ext cx="14254126" cy="3743540"/>
          </a:xfrm>
          <a:prstGeom prst="rect">
            <a:avLst/>
          </a:prstGeom>
          <a:noFill/>
          <a:ln>
            <a:noFill/>
          </a:ln>
        </p:spPr>
        <p:txBody>
          <a:bodyPr spcFirstLastPara="1" wrap="square" lIns="38100" tIns="38100" rIns="38100" bIns="38100" anchor="ctr" anchorCtr="0">
            <a:noAutofit/>
          </a:bodyPr>
          <a:lstStyle/>
          <a:p>
            <a:r>
              <a:rPr lang="en-US" dirty="0">
                <a:latin typeface="Lucida Bright" panose="02040602050505020304" pitchFamily="18" charset="77"/>
              </a:rPr>
              <a:t>Challenge</a:t>
            </a:r>
            <a:endParaRPr dirty="0">
              <a:latin typeface="Lucida Bright" panose="02040602050505020304" pitchFamily="18" charset="77"/>
            </a:endParaRPr>
          </a:p>
        </p:txBody>
      </p:sp>
      <p:sp>
        <p:nvSpPr>
          <p:cNvPr id="2" name="Rectangle 1">
            <a:extLst>
              <a:ext uri="{FF2B5EF4-FFF2-40B4-BE49-F238E27FC236}">
                <a16:creationId xmlns:a16="http://schemas.microsoft.com/office/drawing/2014/main" id="{00CB461F-2443-014E-A9D5-80AC42CD687C}"/>
              </a:ext>
            </a:extLst>
          </p:cNvPr>
          <p:cNvSpPr/>
          <p:nvPr/>
        </p:nvSpPr>
        <p:spPr>
          <a:xfrm>
            <a:off x="863329" y="3678301"/>
            <a:ext cx="7029387" cy="4893647"/>
          </a:xfrm>
          <a:prstGeom prst="rect">
            <a:avLst/>
          </a:prstGeom>
        </p:spPr>
        <p:txBody>
          <a:bodyPr wrap="square">
            <a:spAutoFit/>
          </a:bodyPr>
          <a:lstStyle/>
          <a:p>
            <a:r>
              <a:rPr lang="en-US" sz="1950" b="1" dirty="0">
                <a:latin typeface="Kailasa" panose="02000500000000020004" pitchFamily="2" charset="0"/>
                <a:cs typeface="Kailasa" panose="02000500000000020004" pitchFamily="2" charset="0"/>
              </a:rPr>
              <a:t>The Design Problem:</a:t>
            </a:r>
          </a:p>
          <a:p>
            <a:endParaRPr lang="en-US" sz="1950" b="1" dirty="0">
              <a:latin typeface="Kailasa" panose="02000500000000020004" pitchFamily="2" charset="0"/>
              <a:cs typeface="Kailasa" panose="02000500000000020004" pitchFamily="2" charset="0"/>
            </a:endParaRPr>
          </a:p>
          <a:p>
            <a:pPr>
              <a:lnSpc>
                <a:spcPct val="150000"/>
              </a:lnSpc>
            </a:pPr>
            <a:r>
              <a:rPr lang="en-US" sz="1950" dirty="0">
                <a:latin typeface="Kailasa" panose="02000500000000020004" pitchFamily="2" charset="0"/>
                <a:cs typeface="Kailasa" panose="02000500000000020004" pitchFamily="2" charset="0"/>
              </a:rPr>
              <a:t>Udacity is considering opening a digitally-enabled coffee shop </a:t>
            </a:r>
          </a:p>
          <a:p>
            <a:pPr>
              <a:lnSpc>
                <a:spcPct val="150000"/>
              </a:lnSpc>
            </a:pPr>
            <a:r>
              <a:rPr lang="en-US" sz="1950" dirty="0">
                <a:latin typeface="Kailasa" panose="02000500000000020004" pitchFamily="2" charset="0"/>
                <a:cs typeface="Kailasa" panose="02000500000000020004" pitchFamily="2" charset="0"/>
              </a:rPr>
              <a:t>experience. As part of this experience, students will be able to use an app (mobile or web-based), which exists separately from the Udacity classroom, to perform actions such as:</a:t>
            </a:r>
          </a:p>
          <a:p>
            <a:endParaRPr lang="en-US" sz="1950" dirty="0">
              <a:latin typeface="Kailasa" panose="02000500000000020004" pitchFamily="2" charset="0"/>
              <a:cs typeface="Kailasa" panose="02000500000000020004" pitchFamily="2" charset="0"/>
            </a:endParaRPr>
          </a:p>
          <a:p>
            <a:pPr>
              <a:buFont typeface="Arial" panose="020B0604020202020204" pitchFamily="34" charset="0"/>
              <a:buChar char="•"/>
            </a:pPr>
            <a:r>
              <a:rPr lang="en-US" sz="1950" dirty="0">
                <a:latin typeface="Kailasa" panose="02000500000000020004" pitchFamily="2" charset="0"/>
                <a:cs typeface="Kailasa" panose="02000500000000020004" pitchFamily="2" charset="0"/>
              </a:rPr>
              <a:t>Placing their drink orders</a:t>
            </a:r>
          </a:p>
          <a:p>
            <a:pPr>
              <a:buFont typeface="Arial" panose="020B0604020202020204" pitchFamily="34" charset="0"/>
              <a:buChar char="•"/>
            </a:pPr>
            <a:endParaRPr lang="en-US" sz="1950" dirty="0">
              <a:latin typeface="Kailasa" panose="02000500000000020004" pitchFamily="2" charset="0"/>
              <a:cs typeface="Kailasa" panose="02000500000000020004" pitchFamily="2" charset="0"/>
            </a:endParaRPr>
          </a:p>
          <a:p>
            <a:pPr>
              <a:buFont typeface="Arial" panose="020B0604020202020204" pitchFamily="34" charset="0"/>
              <a:buChar char="•"/>
            </a:pPr>
            <a:r>
              <a:rPr lang="en-US" sz="1950" dirty="0">
                <a:latin typeface="Kailasa" panose="02000500000000020004" pitchFamily="2" charset="0"/>
                <a:cs typeface="Kailasa" panose="02000500000000020004" pitchFamily="2" charset="0"/>
              </a:rPr>
              <a:t>Collaborating with other students in the café</a:t>
            </a:r>
          </a:p>
          <a:p>
            <a:pPr>
              <a:buFont typeface="Arial" panose="020B0604020202020204" pitchFamily="34" charset="0"/>
              <a:buChar char="•"/>
            </a:pPr>
            <a:endParaRPr lang="en-US" sz="1950" dirty="0">
              <a:latin typeface="Kailasa" panose="02000500000000020004" pitchFamily="2" charset="0"/>
              <a:cs typeface="Kailasa" panose="02000500000000020004" pitchFamily="2" charset="0"/>
            </a:endParaRPr>
          </a:p>
          <a:p>
            <a:pPr>
              <a:buFont typeface="Arial" panose="020B0604020202020204" pitchFamily="34" charset="0"/>
              <a:buChar char="•"/>
            </a:pPr>
            <a:r>
              <a:rPr lang="en-US" sz="1950" dirty="0">
                <a:latin typeface="Kailasa" panose="02000500000000020004" pitchFamily="2" charset="0"/>
                <a:cs typeface="Kailasa" panose="02000500000000020004" pitchFamily="2" charset="0"/>
              </a:rPr>
              <a:t>Motivating progress on a Nanodegree</a:t>
            </a:r>
          </a:p>
          <a:p>
            <a:pPr>
              <a:buFont typeface="Arial" panose="020B0604020202020204" pitchFamily="34" charset="0"/>
              <a:buChar char="•"/>
            </a:pPr>
            <a:endParaRPr lang="en-US" sz="1950" dirty="0">
              <a:latin typeface="Kailasa" panose="02000500000000020004" pitchFamily="2" charset="0"/>
              <a:cs typeface="Kailasa" panose="02000500000000020004" pitchFamily="2" charset="0"/>
            </a:endParaRPr>
          </a:p>
          <a:p>
            <a:pPr>
              <a:buFont typeface="Arial" panose="020B0604020202020204" pitchFamily="34" charset="0"/>
              <a:buChar char="•"/>
            </a:pPr>
            <a:r>
              <a:rPr lang="en-US" sz="1950" dirty="0">
                <a:latin typeface="Kailasa" panose="02000500000000020004" pitchFamily="2" charset="0"/>
                <a:cs typeface="Kailasa" panose="02000500000000020004" pitchFamily="2" charset="0"/>
              </a:rPr>
              <a:t>Facilitating a productive study environment</a:t>
            </a:r>
          </a:p>
        </p:txBody>
      </p:sp>
      <p:pic>
        <p:nvPicPr>
          <p:cNvPr id="4" name="Picture 3">
            <a:extLst>
              <a:ext uri="{FF2B5EF4-FFF2-40B4-BE49-F238E27FC236}">
                <a16:creationId xmlns:a16="http://schemas.microsoft.com/office/drawing/2014/main" id="{BA2A5E9A-62A1-AB41-A897-5E4E41A999BF}"/>
              </a:ext>
            </a:extLst>
          </p:cNvPr>
          <p:cNvPicPr>
            <a:picLocks noChangeAspect="1"/>
          </p:cNvPicPr>
          <p:nvPr/>
        </p:nvPicPr>
        <p:blipFill>
          <a:blip r:embed="rId5"/>
          <a:stretch>
            <a:fillRect/>
          </a:stretch>
        </p:blipFill>
        <p:spPr>
          <a:xfrm>
            <a:off x="7642602" y="5857874"/>
            <a:ext cx="9375398" cy="6245225"/>
          </a:xfrm>
          <a:prstGeom prst="rect">
            <a:avLst/>
          </a:prstGeom>
        </p:spPr>
      </p:pic>
    </p:spTree>
    <p:extLst>
      <p:ext uri="{BB962C8B-B14F-4D97-AF65-F5344CB8AC3E}">
        <p14:creationId xmlns:p14="http://schemas.microsoft.com/office/powerpoint/2010/main" val="912384895"/>
      </p:ext>
    </p:extLst>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6" name="Google Shape;126;p21"/>
          <p:cNvSpPr txBox="1">
            <a:spLocks noGrp="1"/>
          </p:cNvSpPr>
          <p:nvPr>
            <p:ph type="title"/>
          </p:nvPr>
        </p:nvSpPr>
        <p:spPr>
          <a:xfrm>
            <a:off x="-2371864" y="561003"/>
            <a:ext cx="14254126" cy="5303533"/>
          </a:xfrm>
          <a:prstGeom prst="rect">
            <a:avLst/>
          </a:prstGeom>
          <a:noFill/>
          <a:ln>
            <a:noFill/>
          </a:ln>
        </p:spPr>
        <p:txBody>
          <a:bodyPr spcFirstLastPara="1" wrap="square" lIns="38100" tIns="38100" rIns="38100" bIns="38100" anchor="ctr" anchorCtr="0">
            <a:noAutofit/>
          </a:bodyPr>
          <a:lstStyle/>
          <a:p>
            <a:pPr algn="ctr"/>
            <a:r>
              <a:rPr lang="en-US" dirty="0">
                <a:latin typeface="Lucida Bright" panose="02040602050505020304" pitchFamily="18" charset="77"/>
              </a:rPr>
              <a:t>Discovery: </a:t>
            </a:r>
            <a:endParaRPr dirty="0">
              <a:latin typeface="Lucida Bright" panose="02040602050505020304" pitchFamily="18" charset="77"/>
            </a:endParaRPr>
          </a:p>
          <a:p>
            <a:pPr algn="ctr"/>
            <a:r>
              <a:rPr lang="en-US" dirty="0">
                <a:latin typeface="Lucida Bright" panose="02040602050505020304" pitchFamily="18" charset="77"/>
              </a:rPr>
              <a:t>Research </a:t>
            </a:r>
            <a:br>
              <a:rPr lang="en-US" dirty="0">
                <a:latin typeface="Lucida Bright" panose="02040602050505020304" pitchFamily="18" charset="77"/>
              </a:rPr>
            </a:br>
            <a:r>
              <a:rPr lang="en-US" dirty="0">
                <a:latin typeface="Lucida Bright" panose="02040602050505020304" pitchFamily="18" charset="77"/>
              </a:rPr>
              <a:t>&amp; Analysis</a:t>
            </a:r>
            <a:endParaRPr dirty="0">
              <a:latin typeface="Lucida Bright" panose="02040602050505020304" pitchFamily="18" charset="77"/>
            </a:endParaRPr>
          </a:p>
        </p:txBody>
      </p:sp>
      <p:sp>
        <p:nvSpPr>
          <p:cNvPr id="125" name="Google Shape;125;p21"/>
          <p:cNvSpPr txBox="1">
            <a:spLocks noGrp="1"/>
          </p:cNvSpPr>
          <p:nvPr>
            <p:ph type="body" idx="1"/>
          </p:nvPr>
        </p:nvSpPr>
        <p:spPr>
          <a:xfrm>
            <a:off x="1201324" y="5143500"/>
            <a:ext cx="7107750" cy="9277350"/>
          </a:xfrm>
          <a:prstGeom prst="rect">
            <a:avLst/>
          </a:prstGeom>
          <a:noFill/>
          <a:ln>
            <a:noFill/>
          </a:ln>
        </p:spPr>
        <p:txBody>
          <a:bodyPr spcFirstLastPara="1" wrap="square" lIns="38100" tIns="38100" rIns="38100" bIns="38100" anchor="t" anchorCtr="0">
            <a:noAutofit/>
          </a:bodyPr>
          <a:lstStyle/>
          <a:p>
            <a:pPr marL="0" indent="0"/>
            <a:r>
              <a:rPr lang="en-US" dirty="0">
                <a:solidFill>
                  <a:srgbClr val="FF0000"/>
                </a:solidFill>
              </a:rPr>
              <a:t>   </a:t>
            </a:r>
            <a:endParaRPr dirty="0">
              <a:solidFill>
                <a:srgbClr val="FF0000"/>
              </a:solidFill>
            </a:endParaRPr>
          </a:p>
        </p:txBody>
      </p:sp>
      <p:sp>
        <p:nvSpPr>
          <p:cNvPr id="4" name="TextBox 3">
            <a:extLst>
              <a:ext uri="{FF2B5EF4-FFF2-40B4-BE49-F238E27FC236}">
                <a16:creationId xmlns:a16="http://schemas.microsoft.com/office/drawing/2014/main" id="{096308EB-FB3C-F646-B598-BF0A6D09B200}"/>
              </a:ext>
            </a:extLst>
          </p:cNvPr>
          <p:cNvSpPr txBox="1"/>
          <p:nvPr/>
        </p:nvSpPr>
        <p:spPr>
          <a:xfrm>
            <a:off x="1588168" y="4742659"/>
            <a:ext cx="6720906" cy="3205686"/>
          </a:xfrm>
          <a:prstGeom prst="rect">
            <a:avLst/>
          </a:prstGeom>
          <a:noFill/>
        </p:spPr>
        <p:txBody>
          <a:bodyPr wrap="square" rtlCol="0">
            <a:spAutoFit/>
          </a:bodyPr>
          <a:lstStyle/>
          <a:p>
            <a:pPr>
              <a:lnSpc>
                <a:spcPct val="150000"/>
              </a:lnSpc>
            </a:pPr>
            <a:r>
              <a:rPr lang="en-US" sz="1950" dirty="0">
                <a:latin typeface="Kailasa" panose="02000500000000020004" pitchFamily="2" charset="0"/>
                <a:cs typeface="Kailasa" panose="02000500000000020004" pitchFamily="2" charset="0"/>
              </a:rPr>
              <a:t>For this project I was given access to three interviewees for the Coffeeshop/Education App. Data was collected, interview notes shorted, organized into themes and opportunities, feature ideation, and then organized into a feature prioritizing model using the Value-Cost grid to prioritize features.  Miro was used to visually organize data.</a:t>
            </a:r>
          </a:p>
        </p:txBody>
      </p:sp>
      <p:pic>
        <p:nvPicPr>
          <p:cNvPr id="9" name="Picture 8">
            <a:extLst>
              <a:ext uri="{FF2B5EF4-FFF2-40B4-BE49-F238E27FC236}">
                <a16:creationId xmlns:a16="http://schemas.microsoft.com/office/drawing/2014/main" id="{A124797B-5D0C-FB4A-828E-D43489D2CC88}"/>
              </a:ext>
            </a:extLst>
          </p:cNvPr>
          <p:cNvPicPr>
            <a:picLocks noChangeAspect="1"/>
          </p:cNvPicPr>
          <p:nvPr/>
        </p:nvPicPr>
        <p:blipFill>
          <a:blip r:embed="rId3"/>
          <a:stretch>
            <a:fillRect/>
          </a:stretch>
        </p:blipFill>
        <p:spPr>
          <a:xfrm>
            <a:off x="9533406" y="1992464"/>
            <a:ext cx="6980153" cy="7893514"/>
          </a:xfrm>
          <a:prstGeom prst="rect">
            <a:avLst/>
          </a:prstGeom>
        </p:spPr>
      </p:pic>
      <p:pic>
        <p:nvPicPr>
          <p:cNvPr id="7" name="Picture 6">
            <a:extLst>
              <a:ext uri="{FF2B5EF4-FFF2-40B4-BE49-F238E27FC236}">
                <a16:creationId xmlns:a16="http://schemas.microsoft.com/office/drawing/2014/main" id="{9B548D1B-DB8B-A34E-BC8A-5376A47361F3}"/>
              </a:ext>
            </a:extLst>
          </p:cNvPr>
          <p:cNvPicPr>
            <a:picLocks noChangeAspect="1"/>
          </p:cNvPicPr>
          <p:nvPr/>
        </p:nvPicPr>
        <p:blipFill rotWithShape="1">
          <a:blip r:embed="rId4"/>
          <a:srcRect t="10974" b="34421"/>
          <a:stretch/>
        </p:blipFill>
        <p:spPr>
          <a:xfrm>
            <a:off x="8309074" y="9273611"/>
            <a:ext cx="9262596" cy="3371850"/>
          </a:xfrm>
          <a:prstGeom prst="rect">
            <a:avLst/>
          </a:prstGeom>
        </p:spPr>
      </p:pic>
      <p:pic>
        <p:nvPicPr>
          <p:cNvPr id="11" name="Picture 10">
            <a:extLst>
              <a:ext uri="{FF2B5EF4-FFF2-40B4-BE49-F238E27FC236}">
                <a16:creationId xmlns:a16="http://schemas.microsoft.com/office/drawing/2014/main" id="{512FD45A-E85B-9847-B86B-4B16230105C3}"/>
              </a:ext>
            </a:extLst>
          </p:cNvPr>
          <p:cNvPicPr>
            <a:picLocks noChangeAspect="1"/>
          </p:cNvPicPr>
          <p:nvPr/>
        </p:nvPicPr>
        <p:blipFill>
          <a:blip r:embed="rId5"/>
          <a:stretch>
            <a:fillRect/>
          </a:stretch>
        </p:blipFill>
        <p:spPr>
          <a:xfrm>
            <a:off x="1804327" y="7899063"/>
            <a:ext cx="5869325" cy="4749346"/>
          </a:xfrm>
          <a:prstGeom prst="rect">
            <a:avLst/>
          </a:prstGeom>
        </p:spPr>
      </p:pic>
    </p:spTree>
    <p:extLst>
      <p:ext uri="{BB962C8B-B14F-4D97-AF65-F5344CB8AC3E}">
        <p14:creationId xmlns:p14="http://schemas.microsoft.com/office/powerpoint/2010/main" val="3269338052"/>
      </p:ext>
    </p:extLst>
  </p:cSld>
  <p:clrMapOvr>
    <a:masterClrMapping/>
  </p:clrMapOvr>
  <mc:AlternateContent xmlns:mc="http://schemas.openxmlformats.org/markup-compatibility/2006" xmlns:p14="http://schemas.microsoft.com/office/powerpoint/2010/main">
    <mc:Choice Requires="p14">
      <p:transition spd="slow" p14:dur="30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6" name="Google Shape;126;p21"/>
          <p:cNvSpPr txBox="1">
            <a:spLocks noGrp="1"/>
          </p:cNvSpPr>
          <p:nvPr>
            <p:ph type="title"/>
          </p:nvPr>
        </p:nvSpPr>
        <p:spPr>
          <a:xfrm>
            <a:off x="-2371864" y="0"/>
            <a:ext cx="14254126" cy="4725158"/>
          </a:xfrm>
          <a:prstGeom prst="rect">
            <a:avLst/>
          </a:prstGeom>
          <a:noFill/>
          <a:ln>
            <a:noFill/>
          </a:ln>
        </p:spPr>
        <p:txBody>
          <a:bodyPr spcFirstLastPara="1" wrap="square" lIns="38100" tIns="38100" rIns="38100" bIns="38100" anchor="ctr" anchorCtr="0">
            <a:noAutofit/>
          </a:bodyPr>
          <a:lstStyle/>
          <a:p>
            <a:pPr algn="ctr"/>
            <a:r>
              <a:rPr lang="en-US" dirty="0">
                <a:latin typeface="Lucida Bright" panose="02040602050505020304" pitchFamily="18" charset="77"/>
              </a:rPr>
              <a:t>Discovery: </a:t>
            </a:r>
            <a:br>
              <a:rPr lang="en-US" dirty="0">
                <a:latin typeface="Lucida Bright" panose="02040602050505020304" pitchFamily="18" charset="77"/>
              </a:rPr>
            </a:br>
            <a:r>
              <a:rPr lang="en-US" dirty="0">
                <a:latin typeface="Lucida Bright" panose="02040602050505020304" pitchFamily="18" charset="77"/>
              </a:rPr>
              <a:t>Lo-fi design sprint</a:t>
            </a:r>
            <a:br>
              <a:rPr lang="en-US" dirty="0">
                <a:latin typeface="Lucida Bright" panose="02040602050505020304" pitchFamily="18" charset="77"/>
              </a:rPr>
            </a:br>
            <a:endParaRPr dirty="0">
              <a:latin typeface="Lucida Bright" panose="02040602050505020304" pitchFamily="18" charset="77"/>
            </a:endParaRPr>
          </a:p>
        </p:txBody>
      </p:sp>
      <p:pic>
        <p:nvPicPr>
          <p:cNvPr id="13" name="Picture 12">
            <a:extLst>
              <a:ext uri="{FF2B5EF4-FFF2-40B4-BE49-F238E27FC236}">
                <a16:creationId xmlns:a16="http://schemas.microsoft.com/office/drawing/2014/main" id="{8EA7503B-4697-3640-BD0B-9AB9658CF371}"/>
              </a:ext>
            </a:extLst>
          </p:cNvPr>
          <p:cNvPicPr>
            <a:picLocks noChangeAspect="1"/>
          </p:cNvPicPr>
          <p:nvPr/>
        </p:nvPicPr>
        <p:blipFill>
          <a:blip r:embed="rId3"/>
          <a:stretch>
            <a:fillRect/>
          </a:stretch>
        </p:blipFill>
        <p:spPr>
          <a:xfrm>
            <a:off x="8899025" y="8963554"/>
            <a:ext cx="6997700" cy="3073400"/>
          </a:xfrm>
          <a:prstGeom prst="rect">
            <a:avLst/>
          </a:prstGeom>
        </p:spPr>
      </p:pic>
      <p:pic>
        <p:nvPicPr>
          <p:cNvPr id="15" name="Picture 14">
            <a:extLst>
              <a:ext uri="{FF2B5EF4-FFF2-40B4-BE49-F238E27FC236}">
                <a16:creationId xmlns:a16="http://schemas.microsoft.com/office/drawing/2014/main" id="{9848E951-2B40-234B-BFCD-414990965401}"/>
              </a:ext>
            </a:extLst>
          </p:cNvPr>
          <p:cNvPicPr>
            <a:picLocks noChangeAspect="1"/>
          </p:cNvPicPr>
          <p:nvPr/>
        </p:nvPicPr>
        <p:blipFill>
          <a:blip r:embed="rId4"/>
          <a:stretch>
            <a:fillRect/>
          </a:stretch>
        </p:blipFill>
        <p:spPr>
          <a:xfrm>
            <a:off x="9711825" y="1139378"/>
            <a:ext cx="5372100" cy="3632200"/>
          </a:xfrm>
          <a:prstGeom prst="rect">
            <a:avLst/>
          </a:prstGeom>
        </p:spPr>
      </p:pic>
      <p:sp>
        <p:nvSpPr>
          <p:cNvPr id="16" name="TextBox 15">
            <a:extLst>
              <a:ext uri="{FF2B5EF4-FFF2-40B4-BE49-F238E27FC236}">
                <a16:creationId xmlns:a16="http://schemas.microsoft.com/office/drawing/2014/main" id="{C7115F32-1E4E-0046-AD5C-0E6DB8DCFD93}"/>
              </a:ext>
            </a:extLst>
          </p:cNvPr>
          <p:cNvSpPr txBox="1"/>
          <p:nvPr/>
        </p:nvSpPr>
        <p:spPr>
          <a:xfrm>
            <a:off x="1305341" y="2955478"/>
            <a:ext cx="7260005" cy="455605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1950" dirty="0">
                <a:latin typeface="Kailasa" panose="02000500000000020004" pitchFamily="2" charset="0"/>
                <a:cs typeface="Kailasa" panose="02000500000000020004" pitchFamily="2" charset="0"/>
              </a:rPr>
              <a:t>I created multiple iterations of paper sketches using the crazy-8’s method. </a:t>
            </a:r>
          </a:p>
          <a:p>
            <a:pPr marL="342900" indent="-342900">
              <a:lnSpc>
                <a:spcPct val="150000"/>
              </a:lnSpc>
              <a:buFont typeface="Arial" panose="020B0604020202020204" pitchFamily="34" charset="0"/>
              <a:buChar char="•"/>
            </a:pPr>
            <a:r>
              <a:rPr lang="en-US" sz="1950" dirty="0">
                <a:latin typeface="Kailasa" panose="02000500000000020004" pitchFamily="2" charset="0"/>
                <a:cs typeface="Kailasa" panose="02000500000000020004" pitchFamily="2" charset="0"/>
              </a:rPr>
              <a:t>After Research Synthesis I chose to work on the personalization aspect of the app.  This category of user needs fell with in the attainable and the lower cost area of the Value vs Complexity quadrant.  </a:t>
            </a:r>
          </a:p>
          <a:p>
            <a:pPr marL="342900" indent="-342900">
              <a:lnSpc>
                <a:spcPct val="150000"/>
              </a:lnSpc>
              <a:buFont typeface="Arial" panose="020B0604020202020204" pitchFamily="34" charset="0"/>
              <a:buChar char="•"/>
            </a:pPr>
            <a:r>
              <a:rPr lang="en-US" sz="1950" dirty="0">
                <a:latin typeface="Kailasa" panose="02000500000000020004" pitchFamily="2" charset="0"/>
                <a:cs typeface="Kailasa" panose="02000500000000020004" pitchFamily="2" charset="0"/>
              </a:rPr>
              <a:t>After Paper Ideation I created Lo-fi wireframes and a usability flow in order to better understand the steps needed for user to order a personalized drink from their “favorites”.</a:t>
            </a:r>
          </a:p>
        </p:txBody>
      </p:sp>
      <p:pic>
        <p:nvPicPr>
          <p:cNvPr id="18" name="Picture 17">
            <a:extLst>
              <a:ext uri="{FF2B5EF4-FFF2-40B4-BE49-F238E27FC236}">
                <a16:creationId xmlns:a16="http://schemas.microsoft.com/office/drawing/2014/main" id="{75A70FBB-6AA9-024C-AF11-B2CC3F1B77A9}"/>
              </a:ext>
            </a:extLst>
          </p:cNvPr>
          <p:cNvPicPr>
            <a:picLocks noChangeAspect="1"/>
          </p:cNvPicPr>
          <p:nvPr/>
        </p:nvPicPr>
        <p:blipFill>
          <a:blip r:embed="rId5"/>
          <a:stretch>
            <a:fillRect/>
          </a:stretch>
        </p:blipFill>
        <p:spPr>
          <a:xfrm>
            <a:off x="1434432" y="7741346"/>
            <a:ext cx="5984436" cy="4295608"/>
          </a:xfrm>
          <a:prstGeom prst="rect">
            <a:avLst/>
          </a:prstGeom>
        </p:spPr>
      </p:pic>
      <p:pic>
        <p:nvPicPr>
          <p:cNvPr id="20" name="Picture 19">
            <a:extLst>
              <a:ext uri="{FF2B5EF4-FFF2-40B4-BE49-F238E27FC236}">
                <a16:creationId xmlns:a16="http://schemas.microsoft.com/office/drawing/2014/main" id="{1C3A6AF4-504E-1E43-A9DB-872B0B369B26}"/>
              </a:ext>
            </a:extLst>
          </p:cNvPr>
          <p:cNvPicPr>
            <a:picLocks noChangeAspect="1"/>
          </p:cNvPicPr>
          <p:nvPr/>
        </p:nvPicPr>
        <p:blipFill>
          <a:blip r:embed="rId6"/>
          <a:stretch>
            <a:fillRect/>
          </a:stretch>
        </p:blipFill>
        <p:spPr>
          <a:xfrm>
            <a:off x="9711825" y="4924729"/>
            <a:ext cx="5438942" cy="3839253"/>
          </a:xfrm>
          <a:prstGeom prst="rect">
            <a:avLst/>
          </a:prstGeom>
        </p:spPr>
      </p:pic>
    </p:spTree>
    <p:extLst>
      <p:ext uri="{BB962C8B-B14F-4D97-AF65-F5344CB8AC3E}">
        <p14:creationId xmlns:p14="http://schemas.microsoft.com/office/powerpoint/2010/main" val="1649209303"/>
      </p:ext>
    </p:extLst>
  </p:cSld>
  <p:clrMapOvr>
    <a:masterClrMapping/>
  </p:clrMapOvr>
  <mc:AlternateContent xmlns:mc="http://schemas.openxmlformats.org/markup-compatibility/2006" xmlns:p14="http://schemas.microsoft.com/office/powerpoint/2010/main">
    <mc:Choice Requires="p14">
      <p:transition spd="slow" p14:dur="30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24"/>
          <p:cNvSpPr txBox="1">
            <a:spLocks noGrp="1"/>
          </p:cNvSpPr>
          <p:nvPr>
            <p:ph type="title"/>
          </p:nvPr>
        </p:nvSpPr>
        <p:spPr>
          <a:xfrm>
            <a:off x="2016936" y="553017"/>
            <a:ext cx="14254126" cy="3588401"/>
          </a:xfrm>
          <a:prstGeom prst="rect">
            <a:avLst/>
          </a:prstGeom>
          <a:noFill/>
          <a:ln>
            <a:noFill/>
          </a:ln>
        </p:spPr>
        <p:txBody>
          <a:bodyPr spcFirstLastPara="1" wrap="square" lIns="38100" tIns="38100" rIns="38100" bIns="38100" anchor="ctr" anchorCtr="0">
            <a:noAutofit/>
          </a:bodyPr>
          <a:lstStyle/>
          <a:p>
            <a:pPr algn="ctr"/>
            <a:r>
              <a:rPr lang="en-US" dirty="0">
                <a:latin typeface="Lucida Bright" panose="02040602050505020304" pitchFamily="18" charset="77"/>
              </a:rPr>
              <a:t>Develop: Lo fi Prototyping</a:t>
            </a:r>
            <a:endParaRPr dirty="0">
              <a:latin typeface="Lucida Bright" panose="02040602050505020304" pitchFamily="18" charset="77"/>
            </a:endParaRPr>
          </a:p>
        </p:txBody>
      </p:sp>
      <p:pic>
        <p:nvPicPr>
          <p:cNvPr id="10" name="Picture 9">
            <a:extLst>
              <a:ext uri="{FF2B5EF4-FFF2-40B4-BE49-F238E27FC236}">
                <a16:creationId xmlns:a16="http://schemas.microsoft.com/office/drawing/2014/main" id="{5E6FF514-1EDB-D645-966E-09920B24E315}"/>
              </a:ext>
            </a:extLst>
          </p:cNvPr>
          <p:cNvPicPr>
            <a:picLocks noChangeAspect="1"/>
          </p:cNvPicPr>
          <p:nvPr/>
        </p:nvPicPr>
        <p:blipFill>
          <a:blip r:embed="rId3"/>
          <a:stretch>
            <a:fillRect/>
          </a:stretch>
        </p:blipFill>
        <p:spPr>
          <a:xfrm>
            <a:off x="2016936" y="6554023"/>
            <a:ext cx="8745764" cy="5019366"/>
          </a:xfrm>
          <a:prstGeom prst="rect">
            <a:avLst/>
          </a:prstGeom>
        </p:spPr>
      </p:pic>
      <p:pic>
        <p:nvPicPr>
          <p:cNvPr id="12" name="Picture 11">
            <a:extLst>
              <a:ext uri="{FF2B5EF4-FFF2-40B4-BE49-F238E27FC236}">
                <a16:creationId xmlns:a16="http://schemas.microsoft.com/office/drawing/2014/main" id="{38885BD1-482B-3645-B8BE-4F6A5F7D000A}"/>
              </a:ext>
            </a:extLst>
          </p:cNvPr>
          <p:cNvPicPr>
            <a:picLocks noChangeAspect="1"/>
          </p:cNvPicPr>
          <p:nvPr/>
        </p:nvPicPr>
        <p:blipFill>
          <a:blip r:embed="rId4"/>
          <a:stretch>
            <a:fillRect/>
          </a:stretch>
        </p:blipFill>
        <p:spPr>
          <a:xfrm>
            <a:off x="10984723" y="6554023"/>
            <a:ext cx="5286339" cy="5743864"/>
          </a:xfrm>
          <a:prstGeom prst="rect">
            <a:avLst/>
          </a:prstGeom>
        </p:spPr>
      </p:pic>
      <p:sp>
        <p:nvSpPr>
          <p:cNvPr id="4" name="TextBox 3">
            <a:extLst>
              <a:ext uri="{FF2B5EF4-FFF2-40B4-BE49-F238E27FC236}">
                <a16:creationId xmlns:a16="http://schemas.microsoft.com/office/drawing/2014/main" id="{FE88CED8-F6B4-A74E-9427-4B094279719D}"/>
              </a:ext>
            </a:extLst>
          </p:cNvPr>
          <p:cNvSpPr txBox="1"/>
          <p:nvPr/>
        </p:nvSpPr>
        <p:spPr>
          <a:xfrm>
            <a:off x="3248216" y="3449440"/>
            <a:ext cx="10379676" cy="2305439"/>
          </a:xfrm>
          <a:prstGeom prst="rect">
            <a:avLst/>
          </a:prstGeom>
          <a:noFill/>
        </p:spPr>
        <p:txBody>
          <a:bodyPr wrap="square" rtlCol="0">
            <a:spAutoFit/>
          </a:bodyPr>
          <a:lstStyle/>
          <a:p>
            <a:pPr marL="342900" indent="-342900">
              <a:lnSpc>
                <a:spcPct val="150000"/>
              </a:lnSpc>
              <a:buFont typeface="Wingdings" pitchFamily="2" charset="2"/>
              <a:buChar char="§"/>
            </a:pPr>
            <a:r>
              <a:rPr lang="en-US" sz="1950" dirty="0">
                <a:latin typeface="Kailasa" panose="02000500000000020004" pitchFamily="2" charset="0"/>
                <a:cs typeface="Kailasa" panose="02000500000000020004" pitchFamily="2" charset="0"/>
              </a:rPr>
              <a:t>Lo-fi iterations developed in Figma.</a:t>
            </a:r>
          </a:p>
          <a:p>
            <a:pPr marL="342900" indent="-342900">
              <a:lnSpc>
                <a:spcPct val="150000"/>
              </a:lnSpc>
              <a:buFont typeface="Wingdings" pitchFamily="2" charset="2"/>
              <a:buChar char="§"/>
            </a:pPr>
            <a:r>
              <a:rPr lang="en-US" sz="1950" dirty="0">
                <a:latin typeface="Kailasa" panose="02000500000000020004" pitchFamily="2" charset="0"/>
                <a:cs typeface="Kailasa" panose="02000500000000020004" pitchFamily="2" charset="0"/>
              </a:rPr>
              <a:t>Images are the click through lo-fi prototypes after some simple user testing.</a:t>
            </a:r>
          </a:p>
          <a:p>
            <a:pPr marL="342900" indent="-342900">
              <a:lnSpc>
                <a:spcPct val="150000"/>
              </a:lnSpc>
              <a:buFont typeface="Wingdings" pitchFamily="2" charset="2"/>
              <a:buChar char="§"/>
            </a:pPr>
            <a:r>
              <a:rPr lang="en-US" sz="1950" dirty="0">
                <a:latin typeface="Kailasa" panose="02000500000000020004" pitchFamily="2" charset="0"/>
                <a:cs typeface="Kailasa" panose="02000500000000020004" pitchFamily="2" charset="0"/>
              </a:rPr>
              <a:t>User testing was conducted on Figma’s prototype share feature.</a:t>
            </a:r>
          </a:p>
          <a:p>
            <a:pPr marL="342900" indent="-342900">
              <a:lnSpc>
                <a:spcPct val="150000"/>
              </a:lnSpc>
              <a:buFont typeface="Wingdings" pitchFamily="2" charset="2"/>
              <a:buChar char="§"/>
            </a:pPr>
            <a:r>
              <a:rPr lang="en-US" sz="1950" dirty="0">
                <a:latin typeface="Kailasa" panose="02000500000000020004" pitchFamily="2" charset="0"/>
                <a:cs typeface="Kailasa" panose="02000500000000020004" pitchFamily="2" charset="0"/>
              </a:rPr>
              <a:t>Data collected, synthesized, leading to next iteration.</a:t>
            </a:r>
          </a:p>
          <a:p>
            <a:pPr marL="342900" indent="-342900">
              <a:lnSpc>
                <a:spcPct val="150000"/>
              </a:lnSpc>
              <a:buFont typeface="Wingdings" pitchFamily="2" charset="2"/>
              <a:buChar char="§"/>
            </a:pPr>
            <a:endParaRPr lang="en-US" sz="1950" dirty="0">
              <a:latin typeface="Kailasa" panose="02000500000000020004" pitchFamily="2" charset="0"/>
              <a:cs typeface="Kailasa" panose="02000500000000020004"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15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24"/>
          <p:cNvSpPr txBox="1">
            <a:spLocks noGrp="1"/>
          </p:cNvSpPr>
          <p:nvPr>
            <p:ph type="title"/>
          </p:nvPr>
        </p:nvSpPr>
        <p:spPr>
          <a:xfrm>
            <a:off x="2045512" y="757645"/>
            <a:ext cx="14254126" cy="3371850"/>
          </a:xfrm>
          <a:prstGeom prst="rect">
            <a:avLst/>
          </a:prstGeom>
          <a:noFill/>
          <a:ln>
            <a:noFill/>
          </a:ln>
        </p:spPr>
        <p:txBody>
          <a:bodyPr spcFirstLastPara="1" wrap="square" lIns="38100" tIns="38100" rIns="38100" bIns="38100" anchor="ctr" anchorCtr="0">
            <a:noAutofit/>
          </a:bodyPr>
          <a:lstStyle/>
          <a:p>
            <a:pPr algn="ctr"/>
            <a:r>
              <a:rPr lang="en-US" dirty="0">
                <a:latin typeface="Lucida Bright" panose="02040602050505020304" pitchFamily="18" charset="77"/>
              </a:rPr>
              <a:t>Develop: Hi-fi Prototyping</a:t>
            </a:r>
            <a:endParaRPr dirty="0">
              <a:latin typeface="Lucida Bright" panose="02040602050505020304" pitchFamily="18" charset="77"/>
            </a:endParaRPr>
          </a:p>
        </p:txBody>
      </p:sp>
      <p:pic>
        <p:nvPicPr>
          <p:cNvPr id="3" name="Picture 2">
            <a:extLst>
              <a:ext uri="{FF2B5EF4-FFF2-40B4-BE49-F238E27FC236}">
                <a16:creationId xmlns:a16="http://schemas.microsoft.com/office/drawing/2014/main" id="{F6CBF697-50DC-D04B-87C9-4AB67A5FF010}"/>
              </a:ext>
            </a:extLst>
          </p:cNvPr>
          <p:cNvPicPr>
            <a:picLocks noChangeAspect="1"/>
          </p:cNvPicPr>
          <p:nvPr/>
        </p:nvPicPr>
        <p:blipFill>
          <a:blip r:embed="rId3"/>
          <a:stretch>
            <a:fillRect/>
          </a:stretch>
        </p:blipFill>
        <p:spPr>
          <a:xfrm>
            <a:off x="3217087" y="4129495"/>
            <a:ext cx="2812238" cy="5916115"/>
          </a:xfrm>
          <a:prstGeom prst="rect">
            <a:avLst/>
          </a:prstGeom>
        </p:spPr>
      </p:pic>
      <p:pic>
        <p:nvPicPr>
          <p:cNvPr id="5" name="Picture 4">
            <a:extLst>
              <a:ext uri="{FF2B5EF4-FFF2-40B4-BE49-F238E27FC236}">
                <a16:creationId xmlns:a16="http://schemas.microsoft.com/office/drawing/2014/main" id="{59A90F9B-4200-324B-A295-90E8B5DD6680}"/>
              </a:ext>
            </a:extLst>
          </p:cNvPr>
          <p:cNvPicPr>
            <a:picLocks noChangeAspect="1"/>
          </p:cNvPicPr>
          <p:nvPr/>
        </p:nvPicPr>
        <p:blipFill>
          <a:blip r:embed="rId4"/>
          <a:stretch>
            <a:fillRect/>
          </a:stretch>
        </p:blipFill>
        <p:spPr>
          <a:xfrm>
            <a:off x="6236222" y="4129495"/>
            <a:ext cx="2832183" cy="5916115"/>
          </a:xfrm>
          <a:prstGeom prst="rect">
            <a:avLst/>
          </a:prstGeom>
        </p:spPr>
      </p:pic>
      <p:pic>
        <p:nvPicPr>
          <p:cNvPr id="7" name="Picture 6">
            <a:extLst>
              <a:ext uri="{FF2B5EF4-FFF2-40B4-BE49-F238E27FC236}">
                <a16:creationId xmlns:a16="http://schemas.microsoft.com/office/drawing/2014/main" id="{F29576E6-CBB4-3D4A-80C1-09E389BF32E3}"/>
              </a:ext>
            </a:extLst>
          </p:cNvPr>
          <p:cNvPicPr>
            <a:picLocks noChangeAspect="1"/>
          </p:cNvPicPr>
          <p:nvPr/>
        </p:nvPicPr>
        <p:blipFill>
          <a:blip r:embed="rId5"/>
          <a:stretch>
            <a:fillRect/>
          </a:stretch>
        </p:blipFill>
        <p:spPr>
          <a:xfrm>
            <a:off x="9275302" y="4129495"/>
            <a:ext cx="2721001" cy="5916115"/>
          </a:xfrm>
          <a:prstGeom prst="rect">
            <a:avLst/>
          </a:prstGeom>
        </p:spPr>
      </p:pic>
      <p:pic>
        <p:nvPicPr>
          <p:cNvPr id="9" name="Picture 8">
            <a:extLst>
              <a:ext uri="{FF2B5EF4-FFF2-40B4-BE49-F238E27FC236}">
                <a16:creationId xmlns:a16="http://schemas.microsoft.com/office/drawing/2014/main" id="{A80CB07E-60C3-424E-BBC8-C73CBE1F9623}"/>
              </a:ext>
            </a:extLst>
          </p:cNvPr>
          <p:cNvPicPr>
            <a:picLocks noChangeAspect="1"/>
          </p:cNvPicPr>
          <p:nvPr/>
        </p:nvPicPr>
        <p:blipFill>
          <a:blip r:embed="rId6"/>
          <a:stretch>
            <a:fillRect/>
          </a:stretch>
        </p:blipFill>
        <p:spPr>
          <a:xfrm>
            <a:off x="12203200" y="4129495"/>
            <a:ext cx="2843080" cy="5916115"/>
          </a:xfrm>
          <a:prstGeom prst="rect">
            <a:avLst/>
          </a:prstGeom>
        </p:spPr>
      </p:pic>
      <p:sp>
        <p:nvSpPr>
          <p:cNvPr id="10" name="TextBox 9">
            <a:extLst>
              <a:ext uri="{FF2B5EF4-FFF2-40B4-BE49-F238E27FC236}">
                <a16:creationId xmlns:a16="http://schemas.microsoft.com/office/drawing/2014/main" id="{0EFB5F65-B971-8E49-9327-2AE4A0E47341}"/>
              </a:ext>
            </a:extLst>
          </p:cNvPr>
          <p:cNvSpPr txBox="1"/>
          <p:nvPr/>
        </p:nvSpPr>
        <p:spPr>
          <a:xfrm>
            <a:off x="1044388" y="11526253"/>
            <a:ext cx="16256373" cy="692497"/>
          </a:xfrm>
          <a:prstGeom prst="rect">
            <a:avLst/>
          </a:prstGeom>
          <a:noFill/>
        </p:spPr>
        <p:txBody>
          <a:bodyPr wrap="none" rtlCol="0">
            <a:spAutoFit/>
          </a:bodyPr>
          <a:lstStyle/>
          <a:p>
            <a:pPr algn="ctr"/>
            <a:r>
              <a:rPr lang="en-US" sz="1950" dirty="0">
                <a:latin typeface="Kailasa" panose="02000500000000020004" pitchFamily="2" charset="0"/>
                <a:cs typeface="Kailasa" panose="02000500000000020004" pitchFamily="2" charset="0"/>
              </a:rPr>
              <a:t>For clickable prototype in </a:t>
            </a:r>
            <a:r>
              <a:rPr lang="en-US" sz="1950" dirty="0" err="1">
                <a:latin typeface="Kailasa" panose="02000500000000020004" pitchFamily="2" charset="0"/>
                <a:cs typeface="Kailasa" panose="02000500000000020004" pitchFamily="2" charset="0"/>
              </a:rPr>
              <a:t>Figma</a:t>
            </a:r>
            <a:r>
              <a:rPr lang="en-US" sz="1950" dirty="0">
                <a:latin typeface="Kailasa" panose="02000500000000020004" pitchFamily="2" charset="0"/>
                <a:cs typeface="Kailasa" panose="02000500000000020004" pitchFamily="2" charset="0"/>
              </a:rPr>
              <a:t>:  </a:t>
            </a:r>
          </a:p>
          <a:p>
            <a:pPr algn="ctr"/>
            <a:r>
              <a:rPr lang="en-US" sz="1950" dirty="0">
                <a:latin typeface="Kailasa" panose="02000500000000020004" pitchFamily="2" charset="0"/>
                <a:cs typeface="Kailasa" panose="02000500000000020004" pitchFamily="2" charset="0"/>
                <a:hlinkClick r:id="rId7"/>
              </a:rPr>
              <a:t>https://</a:t>
            </a:r>
            <a:r>
              <a:rPr lang="en-US" sz="1950" dirty="0" err="1">
                <a:latin typeface="Kailasa" panose="02000500000000020004" pitchFamily="2" charset="0"/>
                <a:cs typeface="Kailasa" panose="02000500000000020004" pitchFamily="2" charset="0"/>
                <a:hlinkClick r:id="rId7"/>
              </a:rPr>
              <a:t>www.figma.com</a:t>
            </a:r>
            <a:r>
              <a:rPr lang="en-US" sz="1950" dirty="0">
                <a:latin typeface="Kailasa" panose="02000500000000020004" pitchFamily="2" charset="0"/>
                <a:cs typeface="Kailasa" panose="02000500000000020004" pitchFamily="2" charset="0"/>
                <a:hlinkClick r:id="rId7"/>
              </a:rPr>
              <a:t>/proto/w7rthfw4wLOlR7vJ3wgNZh/</a:t>
            </a:r>
            <a:r>
              <a:rPr lang="en-US" sz="1950" dirty="0" err="1">
                <a:latin typeface="Kailasa" panose="02000500000000020004" pitchFamily="2" charset="0"/>
                <a:cs typeface="Kailasa" panose="02000500000000020004" pitchFamily="2" charset="0"/>
                <a:hlinkClick r:id="rId7"/>
              </a:rPr>
              <a:t>Ordering-a-Pour-Over-Coffee-from-Favorites?node-id</a:t>
            </a:r>
            <a:r>
              <a:rPr lang="en-US" sz="1950" dirty="0">
                <a:latin typeface="Kailasa" panose="02000500000000020004" pitchFamily="2" charset="0"/>
                <a:cs typeface="Kailasa" panose="02000500000000020004" pitchFamily="2" charset="0"/>
                <a:hlinkClick r:id="rId7"/>
              </a:rPr>
              <a:t>=148%3A305&amp;scaling=scale-down</a:t>
            </a:r>
            <a:endParaRPr lang="en-US" sz="1950" dirty="0">
              <a:latin typeface="Kailasa" panose="02000500000000020004" pitchFamily="2" charset="0"/>
              <a:cs typeface="Kailasa" panose="02000500000000020004" pitchFamily="2" charset="0"/>
            </a:endParaRPr>
          </a:p>
        </p:txBody>
      </p:sp>
    </p:spTree>
    <p:extLst>
      <p:ext uri="{BB962C8B-B14F-4D97-AF65-F5344CB8AC3E}">
        <p14:creationId xmlns:p14="http://schemas.microsoft.com/office/powerpoint/2010/main" val="1421496620"/>
      </p:ext>
    </p:extLst>
  </p:cSld>
  <p:clrMapOvr>
    <a:masterClrMapping/>
  </p:clrMapOvr>
  <mc:AlternateContent xmlns:mc="http://schemas.openxmlformats.org/markup-compatibility/2006" xmlns:p14="http://schemas.microsoft.com/office/powerpoint/2010/main">
    <mc:Choice Requires="p14">
      <p:transition spd="slow" p14:dur="15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24"/>
          <p:cNvSpPr txBox="1">
            <a:spLocks noGrp="1"/>
          </p:cNvSpPr>
          <p:nvPr>
            <p:ph type="title"/>
          </p:nvPr>
        </p:nvSpPr>
        <p:spPr>
          <a:xfrm>
            <a:off x="2045512" y="757645"/>
            <a:ext cx="14254126" cy="3371850"/>
          </a:xfrm>
          <a:prstGeom prst="rect">
            <a:avLst/>
          </a:prstGeom>
          <a:noFill/>
          <a:ln>
            <a:noFill/>
          </a:ln>
        </p:spPr>
        <p:txBody>
          <a:bodyPr spcFirstLastPara="1" wrap="square" lIns="38100" tIns="38100" rIns="38100" bIns="38100" anchor="ctr" anchorCtr="0">
            <a:noAutofit/>
          </a:bodyPr>
          <a:lstStyle/>
          <a:p>
            <a:pPr algn="ctr"/>
            <a:r>
              <a:rPr lang="en-US" dirty="0">
                <a:latin typeface="Lucida Bright" panose="02040602050505020304" pitchFamily="18" charset="77"/>
              </a:rPr>
              <a:t>Develop: Style Guide</a:t>
            </a:r>
            <a:endParaRPr dirty="0">
              <a:latin typeface="Lucida Bright" panose="02040602050505020304" pitchFamily="18" charset="77"/>
            </a:endParaRPr>
          </a:p>
        </p:txBody>
      </p:sp>
      <p:pic>
        <p:nvPicPr>
          <p:cNvPr id="11" name="Picture 10">
            <a:extLst>
              <a:ext uri="{FF2B5EF4-FFF2-40B4-BE49-F238E27FC236}">
                <a16:creationId xmlns:a16="http://schemas.microsoft.com/office/drawing/2014/main" id="{B9A7C620-FAD7-B74A-A31B-16432B054358}"/>
              </a:ext>
            </a:extLst>
          </p:cNvPr>
          <p:cNvPicPr>
            <a:picLocks noChangeAspect="1"/>
          </p:cNvPicPr>
          <p:nvPr/>
        </p:nvPicPr>
        <p:blipFill rotWithShape="1">
          <a:blip r:embed="rId3"/>
          <a:srcRect l="4189" t="8561" r="6538" b="6250"/>
          <a:stretch/>
        </p:blipFill>
        <p:spPr>
          <a:xfrm>
            <a:off x="3469311" y="6925918"/>
            <a:ext cx="4239491" cy="3796145"/>
          </a:xfrm>
          <a:prstGeom prst="rect">
            <a:avLst/>
          </a:prstGeom>
        </p:spPr>
      </p:pic>
      <p:pic>
        <p:nvPicPr>
          <p:cNvPr id="15" name="Picture 14">
            <a:extLst>
              <a:ext uri="{FF2B5EF4-FFF2-40B4-BE49-F238E27FC236}">
                <a16:creationId xmlns:a16="http://schemas.microsoft.com/office/drawing/2014/main" id="{BEC567B6-F34E-8A41-8318-12AD4EED93FA}"/>
              </a:ext>
            </a:extLst>
          </p:cNvPr>
          <p:cNvPicPr>
            <a:picLocks noChangeAspect="1"/>
          </p:cNvPicPr>
          <p:nvPr/>
        </p:nvPicPr>
        <p:blipFill rotWithShape="1">
          <a:blip r:embed="rId4"/>
          <a:srcRect l="-1" t="13807" r="-7615" b="16597"/>
          <a:stretch/>
        </p:blipFill>
        <p:spPr>
          <a:xfrm>
            <a:off x="13430840" y="8681792"/>
            <a:ext cx="1651000" cy="954578"/>
          </a:xfrm>
          <a:prstGeom prst="rect">
            <a:avLst/>
          </a:prstGeom>
        </p:spPr>
      </p:pic>
      <p:pic>
        <p:nvPicPr>
          <p:cNvPr id="17" name="Picture 16">
            <a:extLst>
              <a:ext uri="{FF2B5EF4-FFF2-40B4-BE49-F238E27FC236}">
                <a16:creationId xmlns:a16="http://schemas.microsoft.com/office/drawing/2014/main" id="{862DF155-B26F-CE42-B733-422FDD30CB52}"/>
              </a:ext>
            </a:extLst>
          </p:cNvPr>
          <p:cNvPicPr>
            <a:picLocks noChangeAspect="1"/>
          </p:cNvPicPr>
          <p:nvPr/>
        </p:nvPicPr>
        <p:blipFill rotWithShape="1">
          <a:blip r:embed="rId5"/>
          <a:srcRect l="8159" t="15384" r="8557" b="8163"/>
          <a:stretch/>
        </p:blipFill>
        <p:spPr>
          <a:xfrm>
            <a:off x="13430840" y="6925918"/>
            <a:ext cx="1417320" cy="941832"/>
          </a:xfrm>
          <a:prstGeom prst="rect">
            <a:avLst/>
          </a:prstGeom>
        </p:spPr>
      </p:pic>
      <p:pic>
        <p:nvPicPr>
          <p:cNvPr id="19" name="Picture 18">
            <a:extLst>
              <a:ext uri="{FF2B5EF4-FFF2-40B4-BE49-F238E27FC236}">
                <a16:creationId xmlns:a16="http://schemas.microsoft.com/office/drawing/2014/main" id="{2AC4D427-E833-3748-B5A5-9CF826CFCA75}"/>
              </a:ext>
            </a:extLst>
          </p:cNvPr>
          <p:cNvPicPr>
            <a:picLocks noChangeAspect="1"/>
          </p:cNvPicPr>
          <p:nvPr/>
        </p:nvPicPr>
        <p:blipFill>
          <a:blip r:embed="rId6"/>
          <a:stretch>
            <a:fillRect/>
          </a:stretch>
        </p:blipFill>
        <p:spPr>
          <a:xfrm>
            <a:off x="8146841" y="6925918"/>
            <a:ext cx="4845960" cy="2710452"/>
          </a:xfrm>
          <a:prstGeom prst="rect">
            <a:avLst/>
          </a:prstGeom>
        </p:spPr>
      </p:pic>
      <p:sp>
        <p:nvSpPr>
          <p:cNvPr id="21" name="TextBox 20">
            <a:extLst>
              <a:ext uri="{FF2B5EF4-FFF2-40B4-BE49-F238E27FC236}">
                <a16:creationId xmlns:a16="http://schemas.microsoft.com/office/drawing/2014/main" id="{E431E0FF-9169-C143-9833-8C1F9D719C01}"/>
              </a:ext>
            </a:extLst>
          </p:cNvPr>
          <p:cNvSpPr txBox="1"/>
          <p:nvPr/>
        </p:nvSpPr>
        <p:spPr>
          <a:xfrm>
            <a:off x="3926806" y="4172235"/>
            <a:ext cx="10491537" cy="955070"/>
          </a:xfrm>
          <a:prstGeom prst="rect">
            <a:avLst/>
          </a:prstGeom>
          <a:noFill/>
        </p:spPr>
        <p:txBody>
          <a:bodyPr wrap="square" rtlCol="0">
            <a:spAutoFit/>
          </a:bodyPr>
          <a:lstStyle/>
          <a:p>
            <a:pPr algn="ctr">
              <a:lnSpc>
                <a:spcPct val="150000"/>
              </a:lnSpc>
            </a:pPr>
            <a:r>
              <a:rPr lang="en-US" sz="1950" dirty="0">
                <a:latin typeface="Kailasa" panose="02000500000000020004" pitchFamily="2" charset="0"/>
                <a:cs typeface="Kailasa" panose="02000500000000020004" pitchFamily="2" charset="0"/>
              </a:rPr>
              <a:t>For the aesthetic of the project I worked on designing the product to be cohesive, assessible, and delightful. </a:t>
            </a:r>
          </a:p>
        </p:txBody>
      </p:sp>
    </p:spTree>
    <p:extLst>
      <p:ext uri="{BB962C8B-B14F-4D97-AF65-F5344CB8AC3E}">
        <p14:creationId xmlns:p14="http://schemas.microsoft.com/office/powerpoint/2010/main" val="2885212881"/>
      </p:ext>
    </p:extLst>
  </p:cSld>
  <p:clrMapOvr>
    <a:masterClrMapping/>
  </p:clrMapOvr>
  <mc:AlternateContent xmlns:mc="http://schemas.openxmlformats.org/markup-compatibility/2006" xmlns:p14="http://schemas.microsoft.com/office/powerpoint/2010/main">
    <mc:Choice Requires="p14">
      <p:transition spd="slow" p14:dur="15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Google Shape;150;p25"/>
          <p:cNvSpPr txBox="1">
            <a:spLocks noGrp="1"/>
          </p:cNvSpPr>
          <p:nvPr>
            <p:ph type="title"/>
          </p:nvPr>
        </p:nvSpPr>
        <p:spPr>
          <a:xfrm>
            <a:off x="2016937" y="1290162"/>
            <a:ext cx="14254126" cy="4114874"/>
          </a:xfrm>
          <a:prstGeom prst="rect">
            <a:avLst/>
          </a:prstGeom>
          <a:noFill/>
          <a:ln>
            <a:noFill/>
          </a:ln>
        </p:spPr>
        <p:txBody>
          <a:bodyPr spcFirstLastPara="1" wrap="square" lIns="38100" tIns="38100" rIns="38100" bIns="38100" anchor="ctr" anchorCtr="0">
            <a:noAutofit/>
          </a:bodyPr>
          <a:lstStyle/>
          <a:p>
            <a:pPr algn="ctr"/>
            <a:r>
              <a:rPr lang="en-US" dirty="0">
                <a:latin typeface="Lucida Bright" panose="02040602050505020304" pitchFamily="18" charset="77"/>
              </a:rPr>
              <a:t>Test: accessibility</a:t>
            </a:r>
            <a:endParaRPr dirty="0">
              <a:latin typeface="Lucida Bright" panose="02040602050505020304" pitchFamily="18" charset="77"/>
            </a:endParaRPr>
          </a:p>
        </p:txBody>
      </p:sp>
      <p:sp>
        <p:nvSpPr>
          <p:cNvPr id="158" name="Google Shape;158;p25"/>
          <p:cNvSpPr/>
          <p:nvPr/>
        </p:nvSpPr>
        <p:spPr>
          <a:xfrm>
            <a:off x="15374525" y="10673135"/>
            <a:ext cx="904647" cy="590551"/>
          </a:xfrm>
          <a:prstGeom prst="rect">
            <a:avLst/>
          </a:prstGeom>
          <a:noFill/>
          <a:ln>
            <a:noFill/>
          </a:ln>
        </p:spPr>
        <p:txBody>
          <a:bodyPr spcFirstLastPara="1" wrap="square" lIns="38100" tIns="38100" rIns="38100" bIns="38100" anchor="ctr" anchorCtr="0">
            <a:noAutofit/>
          </a:bodyPr>
          <a:lstStyle/>
          <a:p>
            <a:pPr algn="ctr">
              <a:buClr>
                <a:srgbClr val="FEFDFD"/>
              </a:buClr>
              <a:buSzPts val="4400"/>
            </a:pPr>
            <a:endParaRPr sz="1050" dirty="0"/>
          </a:p>
        </p:txBody>
      </p:sp>
      <p:sp>
        <p:nvSpPr>
          <p:cNvPr id="2" name="TextBox 1">
            <a:extLst>
              <a:ext uri="{FF2B5EF4-FFF2-40B4-BE49-F238E27FC236}">
                <a16:creationId xmlns:a16="http://schemas.microsoft.com/office/drawing/2014/main" id="{5647C461-3E1C-824C-9632-0AAE1D365FF5}"/>
              </a:ext>
            </a:extLst>
          </p:cNvPr>
          <p:cNvSpPr txBox="1"/>
          <p:nvPr/>
        </p:nvSpPr>
        <p:spPr>
          <a:xfrm>
            <a:off x="3282462" y="4396634"/>
            <a:ext cx="11723076" cy="3958776"/>
          </a:xfrm>
          <a:prstGeom prst="rect">
            <a:avLst/>
          </a:prstGeom>
          <a:noFill/>
        </p:spPr>
        <p:txBody>
          <a:bodyPr wrap="square" rtlCol="0">
            <a:spAutoFit/>
          </a:bodyPr>
          <a:lstStyle/>
          <a:p>
            <a:pPr marL="342900" indent="-342900">
              <a:lnSpc>
                <a:spcPct val="150000"/>
              </a:lnSpc>
              <a:buFont typeface="Wingdings" pitchFamily="2" charset="2"/>
              <a:buChar char="§"/>
            </a:pPr>
            <a:r>
              <a:rPr lang="en-US" sz="1950" dirty="0">
                <a:latin typeface="Kailasa" panose="02000500000000020004" pitchFamily="2" charset="0"/>
                <a:cs typeface="Kailasa" panose="02000500000000020004" pitchFamily="2" charset="0"/>
              </a:rPr>
              <a:t>Accessibility is an area of UX/UI I am very interested in. </a:t>
            </a:r>
          </a:p>
          <a:p>
            <a:pPr marL="342900" indent="-342900">
              <a:lnSpc>
                <a:spcPct val="150000"/>
              </a:lnSpc>
              <a:buFont typeface="Wingdings" pitchFamily="2" charset="2"/>
              <a:buChar char="§"/>
            </a:pPr>
            <a:r>
              <a:rPr lang="en-US" sz="1950" dirty="0">
                <a:latin typeface="Kailasa" panose="02000500000000020004" pitchFamily="2" charset="0"/>
                <a:cs typeface="Kailasa" panose="02000500000000020004" pitchFamily="2" charset="0"/>
              </a:rPr>
              <a:t>For the Coffeeshop/Education App.  the prototype was run through WAVE.</a:t>
            </a:r>
            <a:r>
              <a:rPr lang="en-US" sz="2000" dirty="0">
                <a:latin typeface="Kailasa" panose="02000500000000020004" pitchFamily="2" charset="0"/>
                <a:cs typeface="Kailasa" panose="02000500000000020004" pitchFamily="2" charset="0"/>
              </a:rPr>
              <a:t> </a:t>
            </a:r>
          </a:p>
          <a:p>
            <a:pPr marL="342900" indent="-342900">
              <a:lnSpc>
                <a:spcPct val="150000"/>
              </a:lnSpc>
              <a:buFont typeface="Wingdings" pitchFamily="2" charset="2"/>
              <a:buChar char="§"/>
            </a:pPr>
            <a:r>
              <a:rPr lang="en-US" sz="2000" dirty="0">
                <a:latin typeface="Kailasa" panose="02000500000000020004" pitchFamily="2" charset="0"/>
                <a:cs typeface="Kailasa" panose="02000500000000020004" pitchFamily="2" charset="0"/>
              </a:rPr>
              <a:t>Buttons were spaced out a bit more and extraneous text was taken out. </a:t>
            </a:r>
          </a:p>
          <a:p>
            <a:pPr marL="342900" indent="-342900">
              <a:lnSpc>
                <a:spcPct val="150000"/>
              </a:lnSpc>
              <a:buFont typeface="Wingdings" pitchFamily="2" charset="2"/>
              <a:buChar char="§"/>
            </a:pPr>
            <a:r>
              <a:rPr lang="en-US" sz="2000" dirty="0">
                <a:latin typeface="Kailasa" panose="02000500000000020004" pitchFamily="2" charset="0"/>
                <a:cs typeface="Kailasa" panose="02000500000000020004" pitchFamily="2" charset="0"/>
              </a:rPr>
              <a:t>Changed a few shapes for a cleaner look. </a:t>
            </a:r>
            <a:r>
              <a:rPr lang="en-US" sz="1950" dirty="0">
                <a:latin typeface="Kailasa" panose="02000500000000020004" pitchFamily="2" charset="0"/>
                <a:cs typeface="Kailasa" panose="02000500000000020004" pitchFamily="2" charset="0"/>
              </a:rPr>
              <a:t> </a:t>
            </a:r>
          </a:p>
          <a:p>
            <a:pPr marL="342900" indent="-342900">
              <a:lnSpc>
                <a:spcPct val="150000"/>
              </a:lnSpc>
              <a:buFont typeface="Wingdings" pitchFamily="2" charset="2"/>
              <a:buChar char="§"/>
            </a:pPr>
            <a:r>
              <a:rPr lang="en-US" sz="1950" dirty="0">
                <a:latin typeface="Kailasa" panose="02000500000000020004" pitchFamily="2" charset="0"/>
                <a:cs typeface="Kailasa" panose="02000500000000020004" pitchFamily="2" charset="0"/>
              </a:rPr>
              <a:t>It did not pass the color contrast for readability.  I was able to change the colors to a passing score without too much change to the prototype aesthetically.</a:t>
            </a:r>
          </a:p>
          <a:p>
            <a:pPr marL="342900" indent="-342900">
              <a:lnSpc>
                <a:spcPct val="150000"/>
              </a:lnSpc>
              <a:buFont typeface="Wingdings" pitchFamily="2" charset="2"/>
              <a:buChar char="§"/>
            </a:pPr>
            <a:r>
              <a:rPr lang="en-US" sz="1800" dirty="0">
                <a:latin typeface="Kailasa" panose="02000500000000020004" pitchFamily="2" charset="0"/>
                <a:cs typeface="Kailasa" panose="02000500000000020004" pitchFamily="2" charset="0"/>
              </a:rPr>
              <a:t>Colors were run through WAVE. Both the Yellow and Blue colors changed contrast a bit in order to pass the AA and AAA standard.  </a:t>
            </a:r>
            <a:endParaRPr lang="en-US" sz="1950" dirty="0">
              <a:latin typeface="Kailasa" panose="02000500000000020004" pitchFamily="2" charset="0"/>
              <a:cs typeface="Kailasa" panose="02000500000000020004" pitchFamily="2" charset="0"/>
            </a:endParaRPr>
          </a:p>
          <a:p>
            <a:endParaRPr lang="en-US" sz="1950" dirty="0">
              <a:latin typeface="Kailasa" panose="02000500000000020004" pitchFamily="2" charset="0"/>
              <a:cs typeface="Kailasa" panose="02000500000000020004" pitchFamily="2" charset="0"/>
            </a:endParaRPr>
          </a:p>
        </p:txBody>
      </p:sp>
      <p:pic>
        <p:nvPicPr>
          <p:cNvPr id="4" name="Picture 3">
            <a:extLst>
              <a:ext uri="{FF2B5EF4-FFF2-40B4-BE49-F238E27FC236}">
                <a16:creationId xmlns:a16="http://schemas.microsoft.com/office/drawing/2014/main" id="{4DBDD47B-D5A8-6E42-9330-E962FEF691CD}"/>
              </a:ext>
            </a:extLst>
          </p:cNvPr>
          <p:cNvPicPr>
            <a:picLocks noChangeAspect="1"/>
          </p:cNvPicPr>
          <p:nvPr/>
        </p:nvPicPr>
        <p:blipFill>
          <a:blip r:embed="rId3"/>
          <a:stretch>
            <a:fillRect/>
          </a:stretch>
        </p:blipFill>
        <p:spPr>
          <a:xfrm>
            <a:off x="5755557" y="8735373"/>
            <a:ext cx="3662795" cy="2857500"/>
          </a:xfrm>
          <a:prstGeom prst="rect">
            <a:avLst/>
          </a:prstGeom>
        </p:spPr>
      </p:pic>
      <p:pic>
        <p:nvPicPr>
          <p:cNvPr id="6" name="Picture 5">
            <a:extLst>
              <a:ext uri="{FF2B5EF4-FFF2-40B4-BE49-F238E27FC236}">
                <a16:creationId xmlns:a16="http://schemas.microsoft.com/office/drawing/2014/main" id="{F06DE4C6-BAED-5744-A139-AA50D7147A6F}"/>
              </a:ext>
            </a:extLst>
          </p:cNvPr>
          <p:cNvPicPr>
            <a:picLocks noChangeAspect="1"/>
          </p:cNvPicPr>
          <p:nvPr/>
        </p:nvPicPr>
        <p:blipFill>
          <a:blip r:embed="rId4"/>
          <a:stretch>
            <a:fillRect/>
          </a:stretch>
        </p:blipFill>
        <p:spPr>
          <a:xfrm>
            <a:off x="10940450" y="8703623"/>
            <a:ext cx="850900" cy="2921000"/>
          </a:xfrm>
          <a:prstGeom prst="rect">
            <a:avLst/>
          </a:prstGeom>
        </p:spPr>
      </p:pic>
    </p:spTree>
    <p:extLst>
      <p:ext uri="{BB962C8B-B14F-4D97-AF65-F5344CB8AC3E}">
        <p14:creationId xmlns:p14="http://schemas.microsoft.com/office/powerpoint/2010/main" val="3743834423"/>
      </p:ext>
    </p:extLst>
  </p:cSld>
  <p:clrMapOvr>
    <a:masterClrMapping/>
  </p:clrMapOvr>
  <mc:AlternateContent xmlns:mc="http://schemas.openxmlformats.org/markup-compatibility/2006" xmlns:p14="http://schemas.microsoft.com/office/powerpoint/2010/main">
    <mc:Choice Requires="p14">
      <p:transition spd="slow" p14:dur="30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24"/>
          <p:cNvSpPr txBox="1">
            <a:spLocks noGrp="1"/>
          </p:cNvSpPr>
          <p:nvPr>
            <p:ph type="title"/>
          </p:nvPr>
        </p:nvSpPr>
        <p:spPr>
          <a:xfrm>
            <a:off x="2045512" y="991878"/>
            <a:ext cx="14254126" cy="3371850"/>
          </a:xfrm>
          <a:prstGeom prst="rect">
            <a:avLst/>
          </a:prstGeom>
          <a:noFill/>
          <a:ln>
            <a:noFill/>
          </a:ln>
        </p:spPr>
        <p:txBody>
          <a:bodyPr spcFirstLastPara="1" wrap="square" lIns="38100" tIns="38100" rIns="38100" bIns="38100" anchor="ctr" anchorCtr="0">
            <a:noAutofit/>
          </a:bodyPr>
          <a:lstStyle/>
          <a:p>
            <a:pPr algn="ctr"/>
            <a:r>
              <a:rPr lang="en-US" dirty="0">
                <a:latin typeface="Lucida Bright" panose="02040602050505020304" pitchFamily="18" charset="77"/>
              </a:rPr>
              <a:t>Test: Usability, feedback</a:t>
            </a:r>
            <a:endParaRPr dirty="0">
              <a:latin typeface="Lucida Bright" panose="02040602050505020304" pitchFamily="18" charset="77"/>
            </a:endParaRPr>
          </a:p>
        </p:txBody>
      </p:sp>
      <p:sp>
        <p:nvSpPr>
          <p:cNvPr id="2" name="TextBox 1">
            <a:extLst>
              <a:ext uri="{FF2B5EF4-FFF2-40B4-BE49-F238E27FC236}">
                <a16:creationId xmlns:a16="http://schemas.microsoft.com/office/drawing/2014/main" id="{D12CE7C6-02C5-CA48-9395-F27D63ED46D8}"/>
              </a:ext>
            </a:extLst>
          </p:cNvPr>
          <p:cNvSpPr txBox="1"/>
          <p:nvPr/>
        </p:nvSpPr>
        <p:spPr>
          <a:xfrm>
            <a:off x="11018898" y="3369408"/>
            <a:ext cx="5861538" cy="966611"/>
          </a:xfrm>
          <a:prstGeom prst="rect">
            <a:avLst/>
          </a:prstGeom>
          <a:noFill/>
        </p:spPr>
        <p:txBody>
          <a:bodyPr wrap="square" rtlCol="0">
            <a:spAutoFit/>
          </a:bodyPr>
          <a:lstStyle/>
          <a:p>
            <a:pPr>
              <a:lnSpc>
                <a:spcPct val="150000"/>
              </a:lnSpc>
            </a:pPr>
            <a:br>
              <a:rPr lang="en-US" sz="2000" dirty="0"/>
            </a:br>
            <a:endParaRPr lang="en-US" sz="1950" dirty="0">
              <a:latin typeface="Kailasa" panose="02000500000000020004" pitchFamily="2" charset="0"/>
              <a:cs typeface="Kailasa" panose="02000500000000020004" pitchFamily="2" charset="0"/>
            </a:endParaRPr>
          </a:p>
        </p:txBody>
      </p:sp>
      <p:sp>
        <p:nvSpPr>
          <p:cNvPr id="8" name="TextBox 7">
            <a:extLst>
              <a:ext uri="{FF2B5EF4-FFF2-40B4-BE49-F238E27FC236}">
                <a16:creationId xmlns:a16="http://schemas.microsoft.com/office/drawing/2014/main" id="{048720C2-6764-CF4B-A738-053872C230B6}"/>
              </a:ext>
            </a:extLst>
          </p:cNvPr>
          <p:cNvSpPr txBox="1"/>
          <p:nvPr/>
        </p:nvSpPr>
        <p:spPr>
          <a:xfrm>
            <a:off x="3450648" y="4297209"/>
            <a:ext cx="11443854" cy="3205686"/>
          </a:xfrm>
          <a:prstGeom prst="rect">
            <a:avLst/>
          </a:prstGeom>
          <a:noFill/>
        </p:spPr>
        <p:txBody>
          <a:bodyPr wrap="square" rtlCol="0">
            <a:spAutoFit/>
          </a:bodyPr>
          <a:lstStyle/>
          <a:p>
            <a:pPr marL="342900" indent="-342900">
              <a:lnSpc>
                <a:spcPct val="150000"/>
              </a:lnSpc>
              <a:buFont typeface="Wingdings" pitchFamily="2" charset="2"/>
              <a:buChar char="§"/>
            </a:pPr>
            <a:r>
              <a:rPr lang="en-US" sz="1950" dirty="0">
                <a:latin typeface="Kailasa" panose="02000500000000020004" pitchFamily="2" charset="0"/>
                <a:cs typeface="Kailasa" panose="02000500000000020004" pitchFamily="2" charset="0"/>
              </a:rPr>
              <a:t>Using Lookback, (a user research tool), participants were gathered from the Udacity Peer Chat. </a:t>
            </a:r>
          </a:p>
          <a:p>
            <a:pPr marL="342900" indent="-342900">
              <a:lnSpc>
                <a:spcPct val="150000"/>
              </a:lnSpc>
              <a:buFont typeface="Wingdings" pitchFamily="2" charset="2"/>
              <a:buChar char="§"/>
            </a:pPr>
            <a:r>
              <a:rPr lang="en-US" sz="1950" dirty="0">
                <a:latin typeface="Kailasa" panose="02000500000000020004" pitchFamily="2" charset="0"/>
                <a:cs typeface="Kailasa" panose="02000500000000020004" pitchFamily="2" charset="0"/>
              </a:rPr>
              <a:t>I found it exciting to organize the collected data, finding what flowed and what did not flow, directly from the user's mouth.  </a:t>
            </a:r>
          </a:p>
          <a:p>
            <a:pPr marL="342900" indent="-342900">
              <a:lnSpc>
                <a:spcPct val="150000"/>
              </a:lnSpc>
              <a:buFont typeface="Wingdings" pitchFamily="2" charset="2"/>
              <a:buChar char="§"/>
            </a:pPr>
            <a:r>
              <a:rPr lang="en-US" sz="1950" dirty="0">
                <a:latin typeface="Kailasa" panose="02000500000000020004" pitchFamily="2" charset="0"/>
                <a:cs typeface="Kailasa" panose="02000500000000020004" pitchFamily="2" charset="0"/>
              </a:rPr>
              <a:t>I listened to the interviews twice, once to record their words and the second time to observe how their mouse navigated the prototype. </a:t>
            </a:r>
          </a:p>
          <a:p>
            <a:pPr marL="342900" indent="-342900">
              <a:lnSpc>
                <a:spcPct val="150000"/>
              </a:lnSpc>
              <a:buFont typeface="Wingdings" pitchFamily="2" charset="2"/>
              <a:buChar char="§"/>
            </a:pPr>
            <a:r>
              <a:rPr lang="en-US" sz="1950" dirty="0">
                <a:latin typeface="Kailasa" panose="02000500000000020004" pitchFamily="2" charset="0"/>
                <a:cs typeface="Kailasa" panose="02000500000000020004" pitchFamily="2" charset="0"/>
              </a:rPr>
              <a:t>Changes focused on where the majority of the user critique clustered while outliers were considered they did not have great influence on the iteration process. </a:t>
            </a:r>
          </a:p>
        </p:txBody>
      </p:sp>
      <p:pic>
        <p:nvPicPr>
          <p:cNvPr id="13" name="Picture 12">
            <a:extLst>
              <a:ext uri="{FF2B5EF4-FFF2-40B4-BE49-F238E27FC236}">
                <a16:creationId xmlns:a16="http://schemas.microsoft.com/office/drawing/2014/main" id="{DEC35C54-B9C2-EA48-97B8-ABF811E505AE}"/>
              </a:ext>
            </a:extLst>
          </p:cNvPr>
          <p:cNvPicPr>
            <a:picLocks noChangeAspect="1"/>
          </p:cNvPicPr>
          <p:nvPr/>
        </p:nvPicPr>
        <p:blipFill>
          <a:blip r:embed="rId3"/>
          <a:stretch>
            <a:fillRect/>
          </a:stretch>
        </p:blipFill>
        <p:spPr>
          <a:xfrm>
            <a:off x="7251700" y="8471426"/>
            <a:ext cx="3784600" cy="2336800"/>
          </a:xfrm>
          <a:prstGeom prst="rect">
            <a:avLst/>
          </a:prstGeom>
        </p:spPr>
      </p:pic>
    </p:spTree>
    <p:extLst>
      <p:ext uri="{BB962C8B-B14F-4D97-AF65-F5344CB8AC3E}">
        <p14:creationId xmlns:p14="http://schemas.microsoft.com/office/powerpoint/2010/main" val="1983495783"/>
      </p:ext>
    </p:extLst>
  </p:cSld>
  <p:clrMapOvr>
    <a:masterClrMapping/>
  </p:clrMapOvr>
  <mc:AlternateContent xmlns:mc="http://schemas.openxmlformats.org/markup-compatibility/2006" xmlns:p14="http://schemas.microsoft.com/office/powerpoint/2010/main">
    <mc:Choice Requires="p14">
      <p:transition spd="slow" p14:dur="1500">
        <p14:flip dir="l"/>
      </p:transition>
    </mc:Choice>
    <mc:Fallback xmlns="">
      <p:transition spd="slow">
        <p:fade/>
      </p:transition>
    </mc:Fallback>
  </mc:AlternateContent>
</p:sld>
</file>

<file path=ppt/theme/theme1.xml><?xml version="1.0" encoding="utf-8"?>
<a:theme xmlns:a="http://schemas.openxmlformats.org/drawingml/2006/main" name="Parcel">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{5D30CEDC-2239-A747-A7F9-6A64CCF20B92}tf10001120</Template>
  <TotalTime>631533</TotalTime>
  <Words>812</Words>
  <Application>Microsoft Macintosh PowerPoint</Application>
  <PresentationFormat>Custom</PresentationFormat>
  <Paragraphs>61</Paragraphs>
  <Slides>12</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Arial</vt:lpstr>
      <vt:lpstr>Montserrat</vt:lpstr>
      <vt:lpstr>Wingdings</vt:lpstr>
      <vt:lpstr>Lora</vt:lpstr>
      <vt:lpstr>Helvetica Neue</vt:lpstr>
      <vt:lpstr>Karla</vt:lpstr>
      <vt:lpstr>Lucida Bright</vt:lpstr>
      <vt:lpstr>Helvetica Neue Light</vt:lpstr>
      <vt:lpstr>Gill Sans MT</vt:lpstr>
      <vt:lpstr>Kailasa</vt:lpstr>
      <vt:lpstr>Parcel</vt:lpstr>
      <vt:lpstr>Coffee shop/ education app</vt:lpstr>
      <vt:lpstr>Challenge</vt:lpstr>
      <vt:lpstr>Discovery:  Research  &amp; Analysis</vt:lpstr>
      <vt:lpstr>Discovery:  Lo-fi design sprint </vt:lpstr>
      <vt:lpstr>Develop: Lo fi Prototyping</vt:lpstr>
      <vt:lpstr>Develop: Hi-fi Prototyping</vt:lpstr>
      <vt:lpstr>Develop: Style Guide</vt:lpstr>
      <vt:lpstr>Test: accessibility</vt:lpstr>
      <vt:lpstr>Test: Usability, feedback</vt:lpstr>
      <vt:lpstr>Design: Iteration</vt:lpstr>
      <vt:lpstr>Solution &amp; Impact Overview</vt:lpstr>
      <vt:lpstr>About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Checklist</dc:title>
  <cp:lastModifiedBy>Heather Cruce</cp:lastModifiedBy>
  <cp:revision>110</cp:revision>
  <cp:lastPrinted>2021-03-11T18:38:50Z</cp:lastPrinted>
  <dcterms:modified xsi:type="dcterms:W3CDTF">2021-03-17T17:02:21Z</dcterms:modified>
</cp:coreProperties>
</file>